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312" r:id="rId3"/>
    <p:sldId id="332" r:id="rId4"/>
    <p:sldId id="333" r:id="rId5"/>
    <p:sldId id="334" r:id="rId6"/>
    <p:sldId id="335" r:id="rId7"/>
    <p:sldId id="336" r:id="rId8"/>
    <p:sldId id="361" r:id="rId9"/>
    <p:sldId id="362" r:id="rId10"/>
    <p:sldId id="363" r:id="rId11"/>
    <p:sldId id="313" r:id="rId12"/>
    <p:sldId id="360" r:id="rId13"/>
    <p:sldId id="269" r:id="rId14"/>
    <p:sldId id="338" r:id="rId15"/>
    <p:sldId id="339" r:id="rId16"/>
    <p:sldId id="348" r:id="rId17"/>
    <p:sldId id="349" r:id="rId18"/>
    <p:sldId id="276" r:id="rId19"/>
    <p:sldId id="277" r:id="rId20"/>
    <p:sldId id="351" r:id="rId21"/>
    <p:sldId id="352" r:id="rId22"/>
    <p:sldId id="278" r:id="rId23"/>
    <p:sldId id="343" r:id="rId24"/>
    <p:sldId id="353" r:id="rId25"/>
    <p:sldId id="354" r:id="rId26"/>
    <p:sldId id="355" r:id="rId27"/>
    <p:sldId id="356"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340" r:id="rId45"/>
    <p:sldId id="296" r:id="rId46"/>
    <p:sldId id="297" r:id="rId47"/>
    <p:sldId id="357" r:id="rId48"/>
    <p:sldId id="341" r:id="rId49"/>
    <p:sldId id="298" r:id="rId50"/>
    <p:sldId id="299" r:id="rId51"/>
    <p:sldId id="358" r:id="rId52"/>
    <p:sldId id="342" r:id="rId53"/>
    <p:sldId id="300" r:id="rId54"/>
    <p:sldId id="301" r:id="rId55"/>
    <p:sldId id="359" r:id="rId56"/>
    <p:sldId id="364" r:id="rId57"/>
    <p:sldId id="365" r:id="rId58"/>
    <p:sldId id="302" r:id="rId59"/>
    <p:sldId id="344" r:id="rId60"/>
    <p:sldId id="303" r:id="rId61"/>
    <p:sldId id="304" r:id="rId62"/>
    <p:sldId id="345" r:id="rId63"/>
    <p:sldId id="305" r:id="rId64"/>
    <p:sldId id="310" r:id="rId65"/>
    <p:sldId id="346" r:id="rId66"/>
    <p:sldId id="311" r:id="rId67"/>
    <p:sldId id="347"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5/17/2015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5/17/2015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5/17/2015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5/17/2015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5/17/2015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5/17/2015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5/17/2015</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anose="00000700000000000000" pitchFamily="2" charset="-78"/>
              </a:rPr>
              <a:t>نام و یاد خدا آرامبخش دلهاست.</a:t>
            </a:r>
            <a:endParaRPr lang="en-US" dirty="0">
              <a:cs typeface="B Titr" panose="00000700000000000000" pitchFamily="2" charset="-78"/>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30186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965584"/>
          </a:xfrm>
        </p:spPr>
        <p:txBody>
          <a:bodyPr>
            <a:normAutofit/>
          </a:bodyPr>
          <a:lstStyle/>
          <a:p>
            <a:r>
              <a:rPr lang="fa-IR" sz="2800" dirty="0" smtClean="0">
                <a:cs typeface="B Titr" panose="00000700000000000000" pitchFamily="2" charset="-78"/>
              </a:rPr>
              <a:t>مثال هایی از </a:t>
            </a:r>
            <a:r>
              <a:rPr lang="fa-IR" sz="2800" dirty="0">
                <a:cs typeface="B Titr" panose="00000700000000000000" pitchFamily="2" charset="-78"/>
              </a:rPr>
              <a:t>زمینه‌های اقدام پژوهی در برنامه دوازدهم </a:t>
            </a:r>
            <a:br>
              <a:rPr lang="fa-IR" sz="2800" dirty="0">
                <a:cs typeface="B Titr" panose="00000700000000000000" pitchFamily="2" charset="-78"/>
              </a:rPr>
            </a:br>
            <a:endParaRPr lang="en-US" sz="2800" dirty="0"/>
          </a:p>
        </p:txBody>
      </p:sp>
      <p:sp>
        <p:nvSpPr>
          <p:cNvPr id="3" name="Content Placeholder 2"/>
          <p:cNvSpPr>
            <a:spLocks noGrp="1"/>
          </p:cNvSpPr>
          <p:nvPr>
            <p:ph sz="quarter" idx="13"/>
          </p:nvPr>
        </p:nvSpPr>
        <p:spPr>
          <a:xfrm>
            <a:off x="913774" y="1584103"/>
            <a:ext cx="10363826" cy="4726546"/>
          </a:xfrm>
        </p:spPr>
        <p:txBody>
          <a:bodyPr>
            <a:noAutofit/>
          </a:bodyPr>
          <a:lstStyle/>
          <a:p>
            <a:pPr marL="0" indent="0" algn="r" rtl="1">
              <a:buNone/>
            </a:pPr>
            <a:r>
              <a:rPr lang="fa-IR" dirty="0">
                <a:cs typeface="B Nazanin" panose="00000400000000000000" pitchFamily="2" charset="-78"/>
              </a:rPr>
              <a:t>8- روش‌های نو و ابتکاری در شناسایی مسائل عاطفی- رفتاری دانش‌آموزان و ارائه راه‌حل‌ در این زمینه</a:t>
            </a:r>
          </a:p>
          <a:p>
            <a:pPr marL="0" indent="0" algn="r" rtl="1">
              <a:buNone/>
            </a:pPr>
            <a:r>
              <a:rPr lang="fa-IR" dirty="0">
                <a:cs typeface="B Nazanin" panose="00000400000000000000" pitchFamily="2" charset="-78"/>
              </a:rPr>
              <a:t>9- موضوعات مربوط به با نشاط سازی مدارس و کلاس‌های درس، تحقق مدرسه زندگی</a:t>
            </a:r>
          </a:p>
          <a:p>
            <a:pPr marL="0" indent="0" algn="r" rtl="1">
              <a:buNone/>
            </a:pPr>
            <a:r>
              <a:rPr lang="fa-IR" dirty="0">
                <a:cs typeface="B Nazanin" panose="00000400000000000000" pitchFamily="2" charset="-78"/>
              </a:rPr>
              <a:t>10- موضـوعات مـربوط‌ به مـدیـریت مدارس (بررسـی مسـائل و راه‌حـل‌ها) مواردی از قبیل: ارتقاء مشارکت اولیاء ‌دانش‌آموزان در اداره امور مدرسه، بهبود فرآیندهای مدیریت مدرسه، ارزشیابی عملکرد </a:t>
            </a:r>
            <a:r>
              <a:rPr lang="fa-IR" dirty="0" smtClean="0">
                <a:cs typeface="B Nazanin" panose="00000400000000000000" pitchFamily="2" charset="-78"/>
              </a:rPr>
              <a:t>دبیران، </a:t>
            </a:r>
            <a:r>
              <a:rPr lang="fa-IR" dirty="0">
                <a:cs typeface="B Nazanin" panose="00000400000000000000" pitchFamily="2" charset="-78"/>
              </a:rPr>
              <a:t>روش‌های بهبود نظارت بر فعالیت‌های </a:t>
            </a:r>
            <a:r>
              <a:rPr lang="fa-IR" dirty="0" smtClean="0">
                <a:cs typeface="B Nazanin" panose="00000400000000000000" pitchFamily="2" charset="-78"/>
              </a:rPr>
              <a:t>آنان، </a:t>
            </a:r>
            <a:r>
              <a:rPr lang="fa-IR" dirty="0">
                <a:cs typeface="B Nazanin" panose="00000400000000000000" pitchFamily="2" charset="-78"/>
              </a:rPr>
              <a:t>ارتقاء جو مدرسه</a:t>
            </a:r>
          </a:p>
          <a:p>
            <a:pPr marL="0" indent="0" algn="r" rtl="1">
              <a:buNone/>
            </a:pPr>
            <a:r>
              <a:rPr lang="fa-IR" dirty="0">
                <a:cs typeface="B Nazanin" panose="00000400000000000000" pitchFamily="2" charset="-78"/>
              </a:rPr>
              <a:t>11- موضوعات مربوط به بهبود فرآیند های مدیریتی در ادارات مناطق و سازمان‌های آموزش و پرورش استان‌ها (مواردی نظیر: بهبود فرآیند بهره ‌وری، بهبود فرآیند تصمیم‌گیری، بهبود فرایند برنامه‌ریزی، نظارت بر عملکردها، مدیریت </a:t>
            </a:r>
            <a:r>
              <a:rPr lang="fa-IR" dirty="0" smtClean="0">
                <a:cs typeface="B Nazanin" panose="00000400000000000000" pitchFamily="2" charset="-78"/>
              </a:rPr>
              <a:t>مشارکتی،</a:t>
            </a:r>
            <a:r>
              <a:rPr lang="fa-IR" dirty="0">
                <a:cs typeface="B Nazanin" panose="00000400000000000000" pitchFamily="2" charset="-78"/>
              </a:rPr>
              <a:t> </a:t>
            </a:r>
            <a:r>
              <a:rPr lang="fa-IR" dirty="0" smtClean="0">
                <a:cs typeface="B Nazanin" panose="00000400000000000000" pitchFamily="2" charset="-78"/>
              </a:rPr>
              <a:t>ارزشیابی </a:t>
            </a:r>
            <a:r>
              <a:rPr lang="fa-IR" dirty="0">
                <a:cs typeface="B Nazanin" panose="00000400000000000000" pitchFamily="2" charset="-78"/>
              </a:rPr>
              <a:t>عملکرد، فرهنگ و جوسازمانی، تکریم ارباب رجوع، مدیریت زمان، کارآفرینی، راههای افزایش انگیزه همکاران </a:t>
            </a:r>
            <a:endParaRPr lang="en-US" dirty="0" smtClean="0">
              <a:cs typeface="B Nazanin" panose="00000400000000000000" pitchFamily="2" charset="-78"/>
            </a:endParaRPr>
          </a:p>
          <a:p>
            <a:pPr marL="0" indent="0" algn="r" rtl="1">
              <a:buNone/>
            </a:pPr>
            <a:r>
              <a:rPr lang="fa-IR" dirty="0" smtClean="0">
                <a:cs typeface="B Nazanin" panose="00000400000000000000" pitchFamily="2" charset="-78"/>
              </a:rPr>
              <a:t>12- </a:t>
            </a:r>
            <a:r>
              <a:rPr lang="fa-IR" dirty="0">
                <a:cs typeface="B Nazanin" panose="00000400000000000000" pitchFamily="2" charset="-78"/>
              </a:rPr>
              <a:t>سایر موضوعات انتخاب شده به ابتکار معلمان عزیز .</a:t>
            </a:r>
          </a:p>
          <a:p>
            <a:pPr marL="0" indent="0" algn="r">
              <a:buNone/>
            </a:pPr>
            <a:endParaRPr lang="en-US" dirty="0">
              <a:cs typeface="B Nazanin" panose="00000400000000000000" pitchFamily="2" charset="-78"/>
            </a:endParaRPr>
          </a:p>
        </p:txBody>
      </p:sp>
    </p:spTree>
    <p:extLst>
      <p:ext uri="{BB962C8B-B14F-4D97-AF65-F5344CB8AC3E}">
        <p14:creationId xmlns:p14="http://schemas.microsoft.com/office/powerpoint/2010/main" val="4138319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اقدام پژوهی یعنی:</a:t>
            </a: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marL="0" indent="0" algn="ctr" rtl="1">
              <a:buNone/>
            </a:pPr>
            <a:r>
              <a:rPr lang="fa-IR" sz="2800" b="1" dirty="0" smtClean="0">
                <a:cs typeface="B Nazanin" panose="00000400000000000000" pitchFamily="2" charset="-78"/>
              </a:rPr>
              <a:t>برنامه ریزی – اقدام – ارزشیابی - بازتاب</a:t>
            </a:r>
            <a:endParaRPr lang="en-US" sz="2800" b="1" dirty="0">
              <a:cs typeface="B Nazanin" panose="00000400000000000000" pitchFamily="2" charset="-78"/>
            </a:endParaRPr>
          </a:p>
        </p:txBody>
      </p:sp>
    </p:spTree>
    <p:extLst>
      <p:ext uri="{BB962C8B-B14F-4D97-AF65-F5344CB8AC3E}">
        <p14:creationId xmlns:p14="http://schemas.microsoft.com/office/powerpoint/2010/main" val="153463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798159"/>
          </a:xfrm>
        </p:spPr>
        <p:txBody>
          <a:bodyPr>
            <a:normAutofit/>
          </a:bodyPr>
          <a:lstStyle/>
          <a:p>
            <a:r>
              <a:rPr lang="fa-IR" sz="2000" dirty="0" smtClean="0">
                <a:cs typeface="B Titr" panose="00000700000000000000" pitchFamily="2" charset="-78"/>
              </a:rPr>
              <a:t>فهرست گام های اقدام پژوهی در یک نگاه</a:t>
            </a:r>
            <a:endParaRPr lang="en-US" sz="2000" dirty="0">
              <a:cs typeface="B Titr" panose="00000700000000000000" pitchFamily="2" charset="-78"/>
            </a:endParaRPr>
          </a:p>
        </p:txBody>
      </p:sp>
      <p:graphicFrame>
        <p:nvGraphicFramePr>
          <p:cNvPr id="4" name="Content Placeholder 3"/>
          <p:cNvGraphicFramePr>
            <a:graphicFrameLocks noGrp="1"/>
          </p:cNvGraphicFramePr>
          <p:nvPr>
            <p:ph sz="quarter" idx="13"/>
            <p:extLst>
              <p:ext uri="{D42A27DB-BD31-4B8C-83A1-F6EECF244321}">
                <p14:modId xmlns:p14="http://schemas.microsoft.com/office/powerpoint/2010/main" val="2580168854"/>
              </p:ext>
            </p:extLst>
          </p:nvPr>
        </p:nvGraphicFramePr>
        <p:xfrm>
          <a:off x="1081825" y="1532583"/>
          <a:ext cx="9324305" cy="4906853"/>
        </p:xfrm>
        <a:graphic>
          <a:graphicData uri="http://schemas.openxmlformats.org/drawingml/2006/table">
            <a:tbl>
              <a:tblPr rtl="1"/>
              <a:tblGrid>
                <a:gridCol w="1144597"/>
                <a:gridCol w="4089854"/>
                <a:gridCol w="4089854"/>
              </a:tblGrid>
              <a:tr h="243566">
                <a:tc>
                  <a:txBody>
                    <a:bodyPr/>
                    <a:lstStyle/>
                    <a:p>
                      <a:pPr marL="61595" indent="114300" algn="ctr" rtl="1">
                        <a:spcAft>
                          <a:spcPts val="0"/>
                        </a:spcAft>
                      </a:pPr>
                      <a:r>
                        <a:rPr lang="ar-SA" sz="1400" b="1" dirty="0">
                          <a:effectLst/>
                          <a:cs typeface="B Nazanin" panose="00000400000000000000" pitchFamily="2" charset="-78"/>
                        </a:rPr>
                        <a:t>حلقه ها</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ctr" rtl="1">
                        <a:spcAft>
                          <a:spcPts val="0"/>
                        </a:spcAft>
                      </a:pPr>
                      <a:r>
                        <a:rPr lang="ar-SA" sz="1400" b="1">
                          <a:effectLst/>
                          <a:cs typeface="B Nazanin" panose="00000400000000000000" pitchFamily="2" charset="-78"/>
                        </a:rPr>
                        <a:t>مراحل</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ctr" rtl="1">
                        <a:spcAft>
                          <a:spcPts val="0"/>
                        </a:spcAft>
                      </a:pPr>
                      <a:r>
                        <a:rPr lang="ar-SA" sz="1400" b="1">
                          <a:effectLst/>
                          <a:cs typeface="B Nazanin" panose="00000400000000000000" pitchFamily="2" charset="-78"/>
                        </a:rPr>
                        <a:t>گام ها</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1420">
                <a:tc rowSpan="3">
                  <a:txBody>
                    <a:bodyPr/>
                    <a:lstStyle/>
                    <a:p>
                      <a:pPr marL="61595" indent="114300" algn="ctr" rtl="1">
                        <a:spcAft>
                          <a:spcPts val="0"/>
                        </a:spcAft>
                      </a:pPr>
                      <a:r>
                        <a:rPr lang="ar-SA" sz="1400" b="1">
                          <a:effectLst/>
                          <a:cs typeface="B Nazanin" panose="00000400000000000000" pitchFamily="2" charset="-78"/>
                        </a:rPr>
                        <a:t>1)</a:t>
                      </a:r>
                      <a:endParaRPr lang="ar-SA" sz="1400">
                        <a:effectLst/>
                        <a:cs typeface="B Nazanin" panose="00000400000000000000" pitchFamily="2" charset="-78"/>
                      </a:endParaRPr>
                    </a:p>
                    <a:p>
                      <a:pPr marL="61595" indent="114300" algn="ctr" rtl="1">
                        <a:spcAft>
                          <a:spcPts val="0"/>
                        </a:spcAft>
                      </a:pPr>
                      <a:r>
                        <a:rPr lang="ar-SA" sz="1400" b="1">
                          <a:effectLst/>
                          <a:cs typeface="B Nazanin" panose="00000400000000000000" pitchFamily="2" charset="-78"/>
                        </a:rPr>
                        <a:t> برنامه ریزی</a:t>
                      </a:r>
                      <a:endParaRPr lang="ar-SA" sz="1400">
                        <a:effectLst/>
                        <a:cs typeface="B Nazanin" panose="00000400000000000000" pitchFamily="2" charset="-78"/>
                      </a:endParaRPr>
                    </a:p>
                  </a:txBody>
                  <a:tcPr marL="37220" marR="37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1400" b="1" dirty="0">
                          <a:effectLst/>
                          <a:cs typeface="B Nazanin" panose="00000400000000000000" pitchFamily="2" charset="-78"/>
                        </a:rPr>
                        <a:t>مراحل مقدماتی</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 </a:t>
                      </a:r>
                      <a:endParaRPr lang="ar-SA" sz="1400" dirty="0">
                        <a:effectLst/>
                        <a:cs typeface="B Nazanin" panose="00000400000000000000" pitchFamily="2" charset="-78"/>
                      </a:endParaRPr>
                    </a:p>
                    <a:p>
                      <a:pPr algn="just" rtl="1">
                        <a:spcAft>
                          <a:spcPts val="0"/>
                        </a:spcAft>
                      </a:pPr>
                      <a:r>
                        <a:rPr lang="ar-SA" sz="1400" b="1" dirty="0">
                          <a:effectLst/>
                          <a:latin typeface="Arial" panose="020B0604020202020204" pitchFamily="34" charset="0"/>
                          <a:cs typeface="B Nazanin" panose="00000400000000000000" pitchFamily="2" charset="-78"/>
                        </a:rPr>
                        <a:t> </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a:effectLst/>
                          <a:cs typeface="B Nazanin" panose="00000400000000000000" pitchFamily="2" charset="-78"/>
                        </a:rPr>
                        <a:t>گام1) انتخاب زمینه پژوهش ( موضوع )</a:t>
                      </a:r>
                      <a:endParaRPr lang="ar-SA" sz="1400">
                        <a:effectLst/>
                        <a:cs typeface="B Nazanin" panose="00000400000000000000" pitchFamily="2" charset="-78"/>
                      </a:endParaRPr>
                    </a:p>
                    <a:p>
                      <a:pPr marL="61595" indent="114300" algn="just" rtl="1">
                        <a:spcAft>
                          <a:spcPts val="0"/>
                        </a:spcAft>
                      </a:pPr>
                      <a:r>
                        <a:rPr lang="ar-SA" sz="1400" b="1">
                          <a:effectLst/>
                          <a:cs typeface="B Nazanin" panose="00000400000000000000" pitchFamily="2" charset="-78"/>
                        </a:rPr>
                        <a:t>گام2) مطالعه اسناد و مدارک مربوط به موضوع پژوهش</a:t>
                      </a:r>
                      <a:endParaRPr lang="ar-SA" sz="1400">
                        <a:effectLst/>
                        <a:cs typeface="B Nazanin" panose="00000400000000000000" pitchFamily="2" charset="-78"/>
                      </a:endParaRPr>
                    </a:p>
                    <a:p>
                      <a:pPr marL="61595" indent="114300" algn="just" rtl="1">
                        <a:spcAft>
                          <a:spcPts val="0"/>
                        </a:spcAft>
                      </a:pPr>
                      <a:r>
                        <a:rPr lang="ar-SA" sz="1400" b="1">
                          <a:effectLst/>
                          <a:cs typeface="B Nazanin" panose="00000400000000000000" pitchFamily="2" charset="-78"/>
                        </a:rPr>
                        <a:t>گام3) تدوین طرح و فراهم کردن مقدمات اجرایی</a:t>
                      </a:r>
                      <a:endParaRPr lang="ar-SA" sz="1400">
                        <a:effectLst/>
                        <a:cs typeface="B Nazanin" panose="00000400000000000000" pitchFamily="2" charset="-78"/>
                      </a:endParaRPr>
                    </a:p>
                    <a:p>
                      <a:pPr marL="61595" indent="114300" algn="just" rtl="1">
                        <a:spcAft>
                          <a:spcPts val="0"/>
                        </a:spcAft>
                      </a:pPr>
                      <a:r>
                        <a:rPr lang="ar-SA" sz="1400" b="1">
                          <a:effectLst/>
                          <a:cs typeface="B Nazanin" panose="00000400000000000000" pitchFamily="2" charset="-78"/>
                        </a:rPr>
                        <a:t>گام4) تصویب طرح</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9334">
                <a:tc vMerge="1">
                  <a:txBody>
                    <a:bodyPr/>
                    <a:lstStyle/>
                    <a:p>
                      <a:endParaRPr lang="en-US"/>
                    </a:p>
                  </a:txBody>
                  <a:tcPr/>
                </a:tc>
                <a:tc>
                  <a:txBody>
                    <a:bodyPr/>
                    <a:lstStyle/>
                    <a:p>
                      <a:pPr algn="r" rtl="1">
                        <a:spcAft>
                          <a:spcPts val="0"/>
                        </a:spcAft>
                      </a:pPr>
                      <a:r>
                        <a:rPr lang="ar-SA" sz="1400" b="1" dirty="0">
                          <a:effectLst/>
                          <a:cs typeface="B Nazanin" panose="00000400000000000000" pitchFamily="2" charset="-78"/>
                        </a:rPr>
                        <a:t>مرحله آماده سازی شرایط</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dirty="0">
                          <a:effectLst/>
                          <a:cs typeface="B Nazanin" panose="00000400000000000000" pitchFamily="2" charset="-78"/>
                        </a:rPr>
                        <a:t>گام5) درک شرایط </a:t>
                      </a:r>
                      <a:r>
                        <a:rPr lang="ar-SA" sz="1400" b="1" dirty="0" smtClean="0">
                          <a:effectLst/>
                          <a:cs typeface="B Nazanin" panose="00000400000000000000" pitchFamily="2" charset="-78"/>
                        </a:rPr>
                        <a:t>موجود</a:t>
                      </a:r>
                      <a:r>
                        <a:rPr lang="fa-IR" sz="1400" b="1" baseline="0" dirty="0" smtClean="0">
                          <a:effectLst/>
                          <a:cs typeface="B Nazanin" panose="00000400000000000000" pitchFamily="2" charset="-78"/>
                        </a:rPr>
                        <a:t> </a:t>
                      </a:r>
                      <a:r>
                        <a:rPr lang="ar-SA" sz="1400" b="1" dirty="0" smtClean="0">
                          <a:effectLst/>
                          <a:cs typeface="B Nazanin" panose="00000400000000000000" pitchFamily="2" charset="-78"/>
                        </a:rPr>
                        <a:t>و تعا</a:t>
                      </a:r>
                      <a:r>
                        <a:rPr lang="fa-IR" sz="1400" b="1" dirty="0" smtClean="0">
                          <a:effectLst/>
                          <a:cs typeface="B Nazanin" panose="00000400000000000000" pitchFamily="2" charset="-78"/>
                        </a:rPr>
                        <a:t>مل</a:t>
                      </a:r>
                      <a:r>
                        <a:rPr lang="ar-SA" sz="1400" b="1" dirty="0" smtClean="0">
                          <a:effectLst/>
                          <a:cs typeface="B Nazanin" panose="00000400000000000000" pitchFamily="2" charset="-78"/>
                        </a:rPr>
                        <a:t> </a:t>
                      </a:r>
                      <a:r>
                        <a:rPr lang="ar-SA" sz="1400" b="1" dirty="0">
                          <a:effectLst/>
                          <a:cs typeface="B Nazanin" panose="00000400000000000000" pitchFamily="2" charset="-78"/>
                        </a:rPr>
                        <a:t>افکار با مدیران و سیاستگذاران </a:t>
                      </a:r>
                      <a:endParaRPr lang="fa-IR" sz="1400" b="1" dirty="0" smtClean="0">
                        <a:effectLst/>
                        <a:cs typeface="B Nazanin" panose="00000400000000000000" pitchFamily="2" charset="-78"/>
                      </a:endParaRPr>
                    </a:p>
                    <a:p>
                      <a:pPr marL="61595" indent="114300" algn="just" rtl="1">
                        <a:spcAft>
                          <a:spcPts val="0"/>
                        </a:spcAft>
                      </a:pPr>
                      <a:r>
                        <a:rPr lang="ar-SA" sz="1400" b="1" dirty="0" smtClean="0">
                          <a:effectLst/>
                          <a:cs typeface="B Nazanin" panose="00000400000000000000" pitchFamily="2" charset="-78"/>
                        </a:rPr>
                        <a:t> 6) </a:t>
                      </a:r>
                      <a:r>
                        <a:rPr lang="ar-SA" sz="1400" b="1" dirty="0">
                          <a:effectLst/>
                          <a:cs typeface="B Nazanin" panose="00000400000000000000" pitchFamily="2" charset="-78"/>
                        </a:rPr>
                        <a:t>تقویت مهارت های برقراری ارتباط و دعوت از شرکت کنندگان در اجرای طرح</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گام7) توجه به اخلاق پژوهش و دعوت از ناظران بالقوه</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3416">
                <a:tc vMerge="1">
                  <a:txBody>
                    <a:bodyPr/>
                    <a:lstStyle/>
                    <a:p>
                      <a:endParaRPr lang="en-US"/>
                    </a:p>
                  </a:txBody>
                  <a:tcPr/>
                </a:tc>
                <a:tc>
                  <a:txBody>
                    <a:bodyPr/>
                    <a:lstStyle/>
                    <a:p>
                      <a:pPr algn="r" rtl="1">
                        <a:spcAft>
                          <a:spcPts val="0"/>
                        </a:spcAft>
                      </a:pPr>
                      <a:r>
                        <a:rPr lang="ar-SA" sz="1400" b="1" dirty="0">
                          <a:effectLst/>
                          <a:cs typeface="B Nazanin" panose="00000400000000000000" pitchFamily="2" charset="-78"/>
                        </a:rPr>
                        <a:t>مرحله تدوین برنامه</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dirty="0">
                          <a:effectLst/>
                          <a:cs typeface="B Nazanin" panose="00000400000000000000" pitchFamily="2" charset="-78"/>
                        </a:rPr>
                        <a:t>گام8) تشخیص جنبه های اصلی مورد نظر برای اقدام و بهبود آن</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گام9) بیان وضعیت مطلوب، ملاکها و نشانگرهای آن</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گام10) گردآوری داده ها درباره وضعیت موجود</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گام11) بازنگری گزینه های ممکن برای اقدام بهینه</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566">
                <a:tc>
                  <a:txBody>
                    <a:bodyPr/>
                    <a:lstStyle/>
                    <a:p>
                      <a:pPr marL="61595" indent="114300" algn="ctr" rtl="1">
                        <a:spcAft>
                          <a:spcPts val="0"/>
                        </a:spcAft>
                      </a:pPr>
                      <a:r>
                        <a:rPr lang="ar-SA" sz="1400" b="1" dirty="0">
                          <a:effectLst/>
                          <a:cs typeface="B Nazanin" panose="00000400000000000000" pitchFamily="2" charset="-78"/>
                        </a:rPr>
                        <a:t>2) اقدام</a:t>
                      </a:r>
                      <a:endParaRPr lang="ar-SA" sz="1400" dirty="0">
                        <a:effectLst/>
                        <a:cs typeface="B Nazanin" panose="00000400000000000000" pitchFamily="2" charset="-78"/>
                      </a:endParaRPr>
                    </a:p>
                  </a:txBody>
                  <a:tcPr marL="37220" marR="37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1400" b="1">
                          <a:effectLst/>
                          <a:cs typeface="B Nazanin" panose="00000400000000000000" pitchFamily="2" charset="-78"/>
                        </a:rPr>
                        <a:t>مرحله اقدام</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a:effectLst/>
                          <a:cs typeface="B Nazanin" panose="00000400000000000000" pitchFamily="2" charset="-78"/>
                        </a:rPr>
                        <a:t>گام12) اجرای اقدام بهینه</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52">
                <a:tc>
                  <a:txBody>
                    <a:bodyPr/>
                    <a:lstStyle/>
                    <a:p>
                      <a:pPr marL="61595" indent="114300" algn="ctr" rtl="1">
                        <a:spcAft>
                          <a:spcPts val="0"/>
                        </a:spcAft>
                      </a:pPr>
                      <a:r>
                        <a:rPr lang="ar-SA" sz="1400" b="1" dirty="0">
                          <a:effectLst/>
                          <a:cs typeface="B Nazanin" panose="00000400000000000000" pitchFamily="2" charset="-78"/>
                        </a:rPr>
                        <a:t>3) مشاهده</a:t>
                      </a:r>
                      <a:endParaRPr lang="ar-SA" sz="1400" dirty="0">
                        <a:effectLst/>
                        <a:cs typeface="B Nazanin" panose="00000400000000000000" pitchFamily="2" charset="-78"/>
                      </a:endParaRPr>
                    </a:p>
                  </a:txBody>
                  <a:tcPr marL="37220" marR="37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1400" b="1">
                          <a:effectLst/>
                          <a:cs typeface="B Nazanin" panose="00000400000000000000" pitchFamily="2" charset="-78"/>
                        </a:rPr>
                        <a:t>مرحله مشاهده</a:t>
                      </a:r>
                      <a:endParaRPr lang="ar-SA" sz="1400">
                        <a:effectLst/>
                        <a:cs typeface="B Nazanin" panose="00000400000000000000" pitchFamily="2" charset="-78"/>
                      </a:endParaRPr>
                    </a:p>
                    <a:p>
                      <a:pPr marL="61595" indent="114300" algn="just" rtl="1">
                        <a:spcAft>
                          <a:spcPts val="0"/>
                        </a:spcAft>
                      </a:pPr>
                      <a:r>
                        <a:rPr lang="ar-SA" sz="1400" b="1">
                          <a:effectLst/>
                          <a:cs typeface="B Nazanin" panose="00000400000000000000" pitchFamily="2" charset="-78"/>
                        </a:rPr>
                        <a:t> </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a:effectLst/>
                          <a:cs typeface="B Nazanin" panose="00000400000000000000" pitchFamily="2" charset="-78"/>
                        </a:rPr>
                        <a:t>گام13) گردآوری داده ها در خصوص تأثیر اقدام بهینه</a:t>
                      </a:r>
                      <a:endParaRPr lang="ar-SA" sz="1400">
                        <a:effectLst/>
                        <a:cs typeface="B Nazanin" panose="00000400000000000000" pitchFamily="2" charset="-78"/>
                      </a:endParaRPr>
                    </a:p>
                    <a:p>
                      <a:pPr marL="61595" indent="114300" algn="just" rtl="1">
                        <a:spcAft>
                          <a:spcPts val="0"/>
                        </a:spcAft>
                      </a:pPr>
                      <a:r>
                        <a:rPr lang="ar-SA" sz="1400" b="1">
                          <a:effectLst/>
                          <a:cs typeface="B Nazanin" panose="00000400000000000000" pitchFamily="2" charset="-78"/>
                        </a:rPr>
                        <a:t> </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0699">
                <a:tc>
                  <a:txBody>
                    <a:bodyPr/>
                    <a:lstStyle/>
                    <a:p>
                      <a:pPr marL="61595" indent="114300" algn="ctr" rtl="1">
                        <a:spcAft>
                          <a:spcPts val="0"/>
                        </a:spcAft>
                      </a:pPr>
                      <a:r>
                        <a:rPr lang="ar-SA" sz="1400" b="1" dirty="0">
                          <a:effectLst/>
                          <a:cs typeface="B Nazanin" panose="00000400000000000000" pitchFamily="2" charset="-78"/>
                        </a:rPr>
                        <a:t>4)</a:t>
                      </a:r>
                      <a:endParaRPr lang="ar-SA" sz="1400" dirty="0">
                        <a:effectLst/>
                        <a:cs typeface="B Nazanin" panose="00000400000000000000" pitchFamily="2" charset="-78"/>
                      </a:endParaRPr>
                    </a:p>
                    <a:p>
                      <a:pPr marL="61595" indent="114300" algn="ctr" rtl="1">
                        <a:spcAft>
                          <a:spcPts val="0"/>
                        </a:spcAft>
                      </a:pPr>
                      <a:r>
                        <a:rPr lang="ar-SA" sz="1400" b="1" dirty="0">
                          <a:effectLst/>
                          <a:cs typeface="B Nazanin" panose="00000400000000000000" pitchFamily="2" charset="-78"/>
                        </a:rPr>
                        <a:t> بازتاب</a:t>
                      </a:r>
                      <a:endParaRPr lang="ar-SA" sz="1400" dirty="0">
                        <a:effectLst/>
                        <a:cs typeface="B Nazanin" panose="00000400000000000000" pitchFamily="2" charset="-78"/>
                      </a:endParaRPr>
                    </a:p>
                  </a:txBody>
                  <a:tcPr marL="37220" marR="37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1400" b="1">
                          <a:effectLst/>
                          <a:cs typeface="B Nazanin" panose="00000400000000000000" pitchFamily="2" charset="-78"/>
                        </a:rPr>
                        <a:t>مرحله تحلیل و تعدیل</a:t>
                      </a:r>
                      <a:endParaRPr lang="ar-SA" sz="140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1595" indent="114300" algn="just" rtl="1">
                        <a:spcAft>
                          <a:spcPts val="0"/>
                        </a:spcAft>
                      </a:pPr>
                      <a:r>
                        <a:rPr lang="ar-SA" sz="1400" b="1" dirty="0">
                          <a:effectLst/>
                          <a:cs typeface="B Nazanin" panose="00000400000000000000" pitchFamily="2" charset="-78"/>
                        </a:rPr>
                        <a:t>گام14) تحلیل شواهد تأثیر اقدام و تهیه گزارش</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گام15) گردهم آیی ناظران و تهیه گزارش نهایی</a:t>
                      </a:r>
                      <a:endParaRPr lang="ar-SA" sz="1400" dirty="0">
                        <a:effectLst/>
                        <a:cs typeface="B Nazanin" panose="00000400000000000000" pitchFamily="2" charset="-78"/>
                      </a:endParaRPr>
                    </a:p>
                    <a:p>
                      <a:pPr marL="61595" indent="114300" algn="just" rtl="1">
                        <a:spcAft>
                          <a:spcPts val="0"/>
                        </a:spcAft>
                      </a:pPr>
                      <a:r>
                        <a:rPr lang="ar-SA" sz="1400" b="1" dirty="0">
                          <a:effectLst/>
                          <a:cs typeface="B Nazanin" panose="00000400000000000000" pitchFamily="2" charset="-78"/>
                        </a:rPr>
                        <a:t>گام16) ارزیابی تحقیق</a:t>
                      </a:r>
                      <a:endParaRPr lang="ar-SA" sz="1400" dirty="0">
                        <a:effectLst/>
                        <a:cs typeface="B Nazanin" panose="00000400000000000000" pitchFamily="2" charset="-78"/>
                      </a:endParaRPr>
                    </a:p>
                  </a:txBody>
                  <a:tcPr marL="37220" marR="37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77826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b="1" dirty="0">
                <a:cs typeface="B Titr" panose="00000700000000000000" pitchFamily="2" charset="-78"/>
              </a:rPr>
              <a:t>مراحل اقدام پژوهی عبارتند از </a:t>
            </a:r>
            <a:r>
              <a:rPr lang="ar-SA" sz="3200" b="1" dirty="0" smtClean="0">
                <a:cs typeface="B Titr" panose="00000700000000000000" pitchFamily="2" charset="-78"/>
              </a:rPr>
              <a:t>:</a:t>
            </a:r>
            <a:r>
              <a:rPr lang="ar-SA" sz="3200" dirty="0">
                <a:cs typeface="B Titr" panose="00000700000000000000" pitchFamily="2" charset="-78"/>
              </a:rPr>
              <a:t/>
            </a:r>
            <a:br>
              <a:rPr lang="ar-SA" sz="3200" dirty="0">
                <a:cs typeface="B Titr" panose="00000700000000000000" pitchFamily="2" charset="-78"/>
              </a:rPr>
            </a:br>
            <a:endParaRPr lang="en-US" sz="3200"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ar-SA" dirty="0" smtClean="0">
                <a:cs typeface="B Nazanin" panose="00000400000000000000" pitchFamily="2" charset="-78"/>
              </a:rPr>
              <a:t>مرحله </a:t>
            </a:r>
            <a:r>
              <a:rPr lang="ar-SA" dirty="0">
                <a:cs typeface="B Nazanin" panose="00000400000000000000" pitchFamily="2" charset="-78"/>
              </a:rPr>
              <a:t>اول تشخیص و برنامه </a:t>
            </a:r>
            <a:r>
              <a:rPr lang="ar-SA" dirty="0" smtClean="0">
                <a:cs typeface="B Nazanin" panose="00000400000000000000" pitchFamily="2" charset="-78"/>
              </a:rPr>
              <a:t>ریزی</a:t>
            </a:r>
            <a:r>
              <a:rPr lang="fa-IR" dirty="0" smtClean="0">
                <a:cs typeface="B Nazanin" panose="00000400000000000000" pitchFamily="2" charset="-78"/>
              </a:rPr>
              <a:t> </a:t>
            </a:r>
            <a:r>
              <a:rPr lang="fa-IR" dirty="0" smtClean="0">
                <a:solidFill>
                  <a:srgbClr val="FF0000"/>
                </a:solidFill>
                <a:cs typeface="B Nazanin" panose="00000400000000000000" pitchFamily="2" charset="-78"/>
              </a:rPr>
              <a:t>(برنامه ریزی)</a:t>
            </a:r>
            <a:endParaRPr lang="ar-SA" dirty="0">
              <a:solidFill>
                <a:srgbClr val="FF0000"/>
              </a:solidFill>
              <a:cs typeface="B Nazanin" panose="00000400000000000000" pitchFamily="2" charset="-78"/>
            </a:endParaRPr>
          </a:p>
          <a:p>
            <a:pPr algn="r" rtl="1"/>
            <a:r>
              <a:rPr lang="ar-SA" dirty="0">
                <a:cs typeface="B Nazanin" panose="00000400000000000000" pitchFamily="2" charset="-78"/>
              </a:rPr>
              <a:t>مرحله دوم اقدام برای رفع </a:t>
            </a:r>
            <a:r>
              <a:rPr lang="ar-SA" dirty="0" smtClean="0">
                <a:cs typeface="B Nazanin" panose="00000400000000000000" pitchFamily="2" charset="-78"/>
              </a:rPr>
              <a:t>مشکل</a:t>
            </a:r>
            <a:r>
              <a:rPr lang="fa-IR" dirty="0" smtClean="0">
                <a:cs typeface="B Nazanin" panose="00000400000000000000" pitchFamily="2" charset="-78"/>
              </a:rPr>
              <a:t> </a:t>
            </a:r>
            <a:r>
              <a:rPr lang="fa-IR" dirty="0" smtClean="0">
                <a:solidFill>
                  <a:srgbClr val="FF0000"/>
                </a:solidFill>
                <a:cs typeface="B Nazanin" panose="00000400000000000000" pitchFamily="2" charset="-78"/>
              </a:rPr>
              <a:t>(اقدام)</a:t>
            </a:r>
            <a:endParaRPr lang="ar-SA" dirty="0">
              <a:solidFill>
                <a:srgbClr val="FF0000"/>
              </a:solidFill>
              <a:cs typeface="B Nazanin" panose="00000400000000000000" pitchFamily="2" charset="-78"/>
            </a:endParaRPr>
          </a:p>
          <a:p>
            <a:pPr algn="r" rtl="1"/>
            <a:r>
              <a:rPr lang="ar-SA" dirty="0">
                <a:cs typeface="B Nazanin" panose="00000400000000000000" pitchFamily="2" charset="-78"/>
              </a:rPr>
              <a:t> مرحله سوم مشاهده به منظور نمایان ساختن میزان تغییرات انجام شده جهت رفع </a:t>
            </a:r>
            <a:r>
              <a:rPr lang="ar-SA" dirty="0" smtClean="0">
                <a:cs typeface="B Nazanin" panose="00000400000000000000" pitchFamily="2" charset="-78"/>
              </a:rPr>
              <a:t>مشکل</a:t>
            </a:r>
            <a:r>
              <a:rPr lang="fa-IR" dirty="0" smtClean="0">
                <a:cs typeface="B Nazanin" panose="00000400000000000000" pitchFamily="2" charset="-78"/>
              </a:rPr>
              <a:t> </a:t>
            </a:r>
            <a:r>
              <a:rPr lang="fa-IR" dirty="0" smtClean="0">
                <a:solidFill>
                  <a:srgbClr val="FF0000"/>
                </a:solidFill>
                <a:cs typeface="B Nazanin" panose="00000400000000000000" pitchFamily="2" charset="-78"/>
              </a:rPr>
              <a:t>(مشاهده)</a:t>
            </a:r>
            <a:endParaRPr lang="ar-SA" dirty="0">
              <a:solidFill>
                <a:srgbClr val="FF0000"/>
              </a:solidFill>
              <a:cs typeface="B Nazanin" panose="00000400000000000000" pitchFamily="2" charset="-78"/>
            </a:endParaRPr>
          </a:p>
          <a:p>
            <a:pPr algn="r" rtl="1"/>
            <a:r>
              <a:rPr lang="ar-SA" dirty="0">
                <a:cs typeface="B Nazanin" panose="00000400000000000000" pitchFamily="2" charset="-78"/>
              </a:rPr>
              <a:t> مرحله چهارم تحلیل و </a:t>
            </a:r>
            <a:r>
              <a:rPr lang="ar-SA" dirty="0" smtClean="0">
                <a:cs typeface="B Nazanin" panose="00000400000000000000" pitchFamily="2" charset="-78"/>
              </a:rPr>
              <a:t>تعدیل</a:t>
            </a:r>
            <a:r>
              <a:rPr lang="fa-IR" dirty="0" smtClean="0">
                <a:cs typeface="B Nazanin" panose="00000400000000000000" pitchFamily="2" charset="-78"/>
              </a:rPr>
              <a:t> </a:t>
            </a:r>
            <a:r>
              <a:rPr lang="fa-IR" dirty="0" smtClean="0">
                <a:solidFill>
                  <a:srgbClr val="FF0000"/>
                </a:solidFill>
                <a:cs typeface="B Nazanin" panose="00000400000000000000" pitchFamily="2" charset="-78"/>
              </a:rPr>
              <a:t>(بازتاب)</a:t>
            </a:r>
            <a:endParaRPr lang="ar-SA" dirty="0">
              <a:solidFill>
                <a:srgbClr val="FF0000"/>
              </a:solidFill>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39453405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ar-SA" sz="1400" b="1" dirty="0">
                <a:cs typeface="B Titr" panose="00000700000000000000" pitchFamily="2" charset="-78"/>
              </a:rPr>
              <a:t>(بازرگان ،1382 ص163</a:t>
            </a:r>
            <a:r>
              <a:rPr lang="ar-SA" sz="1400" b="1" dirty="0" smtClean="0">
                <a:cs typeface="B Titr" panose="00000700000000000000" pitchFamily="2" charset="-78"/>
              </a:rPr>
              <a:t>)</a:t>
            </a:r>
            <a:r>
              <a:rPr lang="fa-IR" sz="1400" b="1" dirty="0" smtClean="0">
                <a:cs typeface="B Titr" panose="00000700000000000000" pitchFamily="2" charset="-78"/>
              </a:rPr>
              <a:t/>
            </a:r>
            <a:br>
              <a:rPr lang="fa-IR" sz="1400" b="1" dirty="0" smtClean="0">
                <a:cs typeface="B Titr" panose="00000700000000000000" pitchFamily="2" charset="-78"/>
              </a:rPr>
            </a:br>
            <a:r>
              <a:rPr lang="fa-IR" sz="2800" b="1" dirty="0" smtClean="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fontScale="92500" lnSpcReduction="10000"/>
          </a:bodyPr>
          <a:lstStyle/>
          <a:p>
            <a:pPr marL="0" indent="0" algn="r" rtl="1">
              <a:buNone/>
            </a:pPr>
            <a:r>
              <a:rPr lang="ar-SA" dirty="0">
                <a:cs typeface="B Nazanin" panose="00000400000000000000" pitchFamily="2" charset="-78"/>
              </a:rPr>
              <a:t> </a:t>
            </a:r>
          </a:p>
          <a:p>
            <a:pPr algn="r" rtl="1"/>
            <a:r>
              <a:rPr lang="ar-SA" dirty="0">
                <a:cs typeface="B Nazanin" panose="00000400000000000000" pitchFamily="2" charset="-78"/>
              </a:rPr>
              <a:t>1- مرحله مقدماتی</a:t>
            </a:r>
          </a:p>
          <a:p>
            <a:pPr algn="r" rtl="1"/>
            <a:r>
              <a:rPr lang="ar-SA" dirty="0">
                <a:cs typeface="B Nazanin" panose="00000400000000000000" pitchFamily="2" charset="-78"/>
              </a:rPr>
              <a:t>       - گام اول ،  </a:t>
            </a:r>
            <a:r>
              <a:rPr lang="ar-SA" dirty="0">
                <a:solidFill>
                  <a:srgbClr val="FF0000"/>
                </a:solidFill>
                <a:cs typeface="B Nazanin" panose="00000400000000000000" pitchFamily="2" charset="-78"/>
              </a:rPr>
              <a:t>انتخاب زمینه و موضوع پژوهش: </a:t>
            </a:r>
            <a:r>
              <a:rPr lang="ar-SA" dirty="0">
                <a:cs typeface="B Nazanin" panose="00000400000000000000" pitchFamily="2" charset="-78"/>
              </a:rPr>
              <a:t>برای انتخاب زمینه پژوهش لازم است به نکات زیر </a:t>
            </a:r>
            <a:r>
              <a:rPr lang="ar-SA" dirty="0" smtClean="0">
                <a:cs typeface="B Nazanin" panose="00000400000000000000" pitchFamily="2" charset="-78"/>
              </a:rPr>
              <a:t>توجه</a:t>
            </a:r>
            <a:r>
              <a:rPr lang="fa-IR" dirty="0" smtClean="0">
                <a:cs typeface="B Nazanin" panose="00000400000000000000" pitchFamily="2" charset="-78"/>
              </a:rPr>
              <a:t> </a:t>
            </a:r>
            <a:r>
              <a:rPr lang="ar-SA" dirty="0" smtClean="0">
                <a:cs typeface="B Nazanin" panose="00000400000000000000" pitchFamily="2" charset="-78"/>
              </a:rPr>
              <a:t>شود</a:t>
            </a:r>
            <a:r>
              <a:rPr lang="ar-SA" dirty="0">
                <a:cs typeface="B Nazanin" panose="00000400000000000000" pitchFamily="2" charset="-78"/>
              </a:rPr>
              <a:t>.</a:t>
            </a:r>
          </a:p>
          <a:p>
            <a:pPr algn="r" rtl="1"/>
            <a:r>
              <a:rPr lang="ar-SA" dirty="0">
                <a:cs typeface="B Nazanin" panose="00000400000000000000" pitchFamily="2" charset="-78"/>
              </a:rPr>
              <a:t>        اول انتخاب زمینه ای از فعالیت که اقدام پژوهنده مایل به اقدام پژوهی است.</a:t>
            </a:r>
            <a:br>
              <a:rPr lang="ar-SA" dirty="0">
                <a:cs typeface="B Nazanin" panose="00000400000000000000" pitchFamily="2" charset="-78"/>
              </a:rPr>
            </a:br>
            <a:r>
              <a:rPr lang="ar-SA" dirty="0">
                <a:cs typeface="B Nazanin" panose="00000400000000000000" pitchFamily="2" charset="-78"/>
              </a:rPr>
              <a:t>   </a:t>
            </a:r>
            <a:r>
              <a:rPr lang="fa-IR" dirty="0">
                <a:cs typeface="B Nazanin" panose="00000400000000000000" pitchFamily="2" charset="-78"/>
              </a:rPr>
              <a:t> </a:t>
            </a:r>
            <a:r>
              <a:rPr lang="fa-IR" dirty="0" smtClean="0">
                <a:cs typeface="B Nazanin" panose="00000400000000000000" pitchFamily="2" charset="-78"/>
              </a:rPr>
              <a:t>   </a:t>
            </a:r>
            <a:r>
              <a:rPr lang="ar-SA" dirty="0" smtClean="0">
                <a:cs typeface="B Nazanin" panose="00000400000000000000" pitchFamily="2" charset="-78"/>
              </a:rPr>
              <a:t>دوم </a:t>
            </a:r>
            <a:r>
              <a:rPr lang="ar-SA" dirty="0">
                <a:cs typeface="B Nazanin" panose="00000400000000000000" pitchFamily="2" charset="-78"/>
              </a:rPr>
              <a:t>مشخص کردن رابطه این زمینه با وظایف شغلی</a:t>
            </a:r>
          </a:p>
          <a:p>
            <a:pPr algn="r" rtl="1"/>
            <a:r>
              <a:rPr lang="ar-SA" dirty="0">
                <a:cs typeface="B Nazanin" panose="00000400000000000000" pitchFamily="2" charset="-78"/>
              </a:rPr>
              <a:t>       سوم مشخص کردن </a:t>
            </a:r>
            <a:r>
              <a:rPr lang="ar-SA" dirty="0" smtClean="0">
                <a:cs typeface="B Nazanin" panose="00000400000000000000" pitchFamily="2" charset="-78"/>
              </a:rPr>
              <a:t>محدود</a:t>
            </a:r>
            <a:r>
              <a:rPr lang="fa-IR" dirty="0" smtClean="0">
                <a:cs typeface="B Nazanin" panose="00000400000000000000" pitchFamily="2" charset="-78"/>
              </a:rPr>
              <a:t>ه</a:t>
            </a:r>
            <a:r>
              <a:rPr lang="ar-SA" dirty="0" smtClean="0">
                <a:cs typeface="B Nazanin" panose="00000400000000000000" pitchFamily="2" charset="-78"/>
              </a:rPr>
              <a:t> </a:t>
            </a:r>
            <a:r>
              <a:rPr lang="ar-SA" dirty="0">
                <a:cs typeface="B Nazanin" panose="00000400000000000000" pitchFamily="2" charset="-78"/>
              </a:rPr>
              <a:t>موضوع اقدام پژوهی </a:t>
            </a:r>
            <a:r>
              <a:rPr lang="fa-IR" dirty="0" smtClean="0">
                <a:cs typeface="B Nazanin" panose="00000400000000000000" pitchFamily="2" charset="-78"/>
              </a:rPr>
              <a:t>یا </a:t>
            </a:r>
            <a:r>
              <a:rPr lang="ar-SA" dirty="0" smtClean="0">
                <a:cs typeface="B Nazanin" panose="00000400000000000000" pitchFamily="2" charset="-78"/>
              </a:rPr>
              <a:t>مسئله </a:t>
            </a:r>
            <a:r>
              <a:rPr lang="ar-SA" dirty="0">
                <a:cs typeface="B Nazanin" panose="00000400000000000000" pitchFamily="2" charset="-78"/>
              </a:rPr>
              <a:t>پژوهش</a:t>
            </a:r>
          </a:p>
          <a:p>
            <a:pPr algn="r" rtl="1"/>
            <a:r>
              <a:rPr lang="ar-SA" dirty="0">
                <a:cs typeface="B Nazanin" panose="00000400000000000000" pitchFamily="2" charset="-78"/>
              </a:rPr>
              <a:t>       چهارم اطمینان حاصل کردن از بهبودی که در اثر اقدام پژوهی عاید خواهد شد.</a:t>
            </a:r>
          </a:p>
          <a:p>
            <a:pPr algn="r" rtl="1"/>
            <a:r>
              <a:rPr lang="ar-SA" dirty="0">
                <a:cs typeface="B Nazanin" panose="00000400000000000000" pitchFamily="2" charset="-78"/>
              </a:rPr>
              <a:t>      پنجم منظور داشتن دلایلی که حاکی از انتخاب درست زمینه است.</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3916566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موضوع </a:t>
            </a:r>
            <a:r>
              <a:rPr lang="ar-SA" sz="2800" dirty="0">
                <a:solidFill>
                  <a:srgbClr val="FF0000"/>
                </a:solidFill>
                <a:cs typeface="B Nazanin" panose="00000400000000000000" pitchFamily="2" charset="-78"/>
              </a:rPr>
              <a:t>پژوهش خود را انتخاب </a:t>
            </a:r>
            <a:r>
              <a:rPr lang="ar-SA" sz="2800" dirty="0" smtClean="0">
                <a:solidFill>
                  <a:srgbClr val="FF0000"/>
                </a:solidFill>
                <a:cs typeface="B Nazanin" panose="00000400000000000000" pitchFamily="2" charset="-78"/>
              </a:rPr>
              <a:t>نمائید</a:t>
            </a:r>
            <a:r>
              <a:rPr lang="fa-IR" sz="2800" dirty="0" smtClean="0">
                <a:solidFill>
                  <a:srgbClr val="FF0000"/>
                </a:solidFill>
                <a:cs typeface="B Nazanin" panose="00000400000000000000" pitchFamily="2" charset="-78"/>
              </a:rPr>
              <a:t>.</a:t>
            </a:r>
          </a:p>
          <a:p>
            <a:pPr algn="ctr" rtl="1"/>
            <a:endParaRPr lang="ar-SA" sz="2800" dirty="0">
              <a:cs typeface="B Nazanin" panose="00000400000000000000" pitchFamily="2" charset="-78"/>
            </a:endParaRPr>
          </a:p>
          <a:p>
            <a:pPr algn="ctr" rtl="1"/>
            <a:r>
              <a:rPr lang="ar-SA" b="1" dirty="0">
                <a:cs typeface="B Nazanin" panose="00000400000000000000" pitchFamily="2" charset="-78"/>
              </a:rPr>
              <a:t>تذکر : موضوع یا عنوان انتخابی شما می بایست نشات گرفته از مشکل در کلاس یا آموزشگاه باشد،  مشکلی که اکنون با آن مواجه </a:t>
            </a:r>
            <a:r>
              <a:rPr lang="ar-SA" b="1" dirty="0" smtClean="0">
                <a:cs typeface="B Nazanin" panose="00000400000000000000" pitchFamily="2" charset="-78"/>
              </a:rPr>
              <a:t>هستید.</a:t>
            </a:r>
            <a:endParaRPr lang="ar-SA" dirty="0">
              <a:cs typeface="B Nazanin" panose="00000400000000000000" pitchFamily="2" charset="-78"/>
            </a:endParaRPr>
          </a:p>
          <a:p>
            <a:pPr algn="r"/>
            <a:endParaRPr lang="en-US" sz="2800" dirty="0">
              <a:cs typeface="B Nazanin" panose="00000400000000000000" pitchFamily="2" charset="-78"/>
            </a:endParaRPr>
          </a:p>
        </p:txBody>
      </p:sp>
    </p:spTree>
    <p:extLst>
      <p:ext uri="{BB962C8B-B14F-4D97-AF65-F5344CB8AC3E}">
        <p14:creationId xmlns:p14="http://schemas.microsoft.com/office/powerpoint/2010/main" val="37783808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چند پرسش راهنما </a:t>
            </a:r>
            <a:r>
              <a:rPr lang="fa-IR" dirty="0">
                <a:cs typeface="B Titr" panose="00000700000000000000" pitchFamily="2" charset="-78"/>
              </a:rPr>
              <a:t>:</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Autofit/>
          </a:bodyPr>
          <a:lstStyle/>
          <a:p>
            <a:pPr algn="r" rtl="1"/>
            <a:r>
              <a:rPr lang="fa-IR" sz="1800" dirty="0" smtClean="0">
                <a:cs typeface="B Nazanin" panose="00000400000000000000" pitchFamily="2" charset="-78"/>
              </a:rPr>
              <a:t>1</a:t>
            </a:r>
            <a:r>
              <a:rPr lang="fa-IR" sz="1800" dirty="0">
                <a:cs typeface="B Nazanin" panose="00000400000000000000" pitchFamily="2" charset="-78"/>
              </a:rPr>
              <a:t>) شغل ، سابقه ؟</a:t>
            </a:r>
            <a:endParaRPr lang="en-US" sz="1800" dirty="0">
              <a:cs typeface="B Nazanin" panose="00000400000000000000" pitchFamily="2" charset="-78"/>
            </a:endParaRPr>
          </a:p>
          <a:p>
            <a:pPr algn="r" rtl="1"/>
            <a:r>
              <a:rPr lang="fa-IR" sz="1800" dirty="0">
                <a:cs typeface="B Nazanin" panose="00000400000000000000" pitchFamily="2" charset="-78"/>
              </a:rPr>
              <a:t>2) مدرک و رشته تحصیلی ؟</a:t>
            </a:r>
            <a:endParaRPr lang="en-US" sz="1800" dirty="0">
              <a:cs typeface="B Nazanin" panose="00000400000000000000" pitchFamily="2" charset="-78"/>
            </a:endParaRPr>
          </a:p>
          <a:p>
            <a:pPr algn="r" rtl="1"/>
            <a:r>
              <a:rPr lang="fa-IR" sz="1800" dirty="0">
                <a:cs typeface="B Nazanin" panose="00000400000000000000" pitchFamily="2" charset="-78"/>
              </a:rPr>
              <a:t>3) در چه دوره و چه پایه ای کار می کنید ؟</a:t>
            </a:r>
            <a:endParaRPr lang="en-US" sz="1800" dirty="0">
              <a:cs typeface="B Nazanin" panose="00000400000000000000" pitchFamily="2" charset="-78"/>
            </a:endParaRPr>
          </a:p>
          <a:p>
            <a:pPr algn="r" rtl="1"/>
            <a:r>
              <a:rPr lang="fa-IR" sz="1800" dirty="0">
                <a:cs typeface="B Nazanin" panose="00000400000000000000" pitchFamily="2" charset="-78"/>
              </a:rPr>
              <a:t>4) مدرسه شما در کدام منطقه آموزشی و جغرافیایی قرار دارد ؟</a:t>
            </a:r>
            <a:endParaRPr lang="en-US" sz="1800" dirty="0">
              <a:cs typeface="B Nazanin" panose="00000400000000000000" pitchFamily="2" charset="-78"/>
            </a:endParaRPr>
          </a:p>
          <a:p>
            <a:pPr algn="r" rtl="1"/>
            <a:r>
              <a:rPr lang="fa-IR" sz="1800" dirty="0">
                <a:cs typeface="B Nazanin" panose="00000400000000000000" pitchFamily="2" charset="-78"/>
              </a:rPr>
              <a:t>5) دخترانه یا پسرانه ؟</a:t>
            </a:r>
            <a:endParaRPr lang="en-US" sz="1800" dirty="0">
              <a:cs typeface="B Nazanin" panose="00000400000000000000" pitchFamily="2" charset="-78"/>
            </a:endParaRPr>
          </a:p>
          <a:p>
            <a:pPr algn="r" rtl="1"/>
            <a:r>
              <a:rPr lang="fa-IR" sz="1800" dirty="0">
                <a:cs typeface="B Nazanin" panose="00000400000000000000" pitchFamily="2" charset="-78"/>
              </a:rPr>
              <a:t>6) چند دانش آموز </a:t>
            </a:r>
            <a:r>
              <a:rPr lang="fa-IR" sz="1800" dirty="0" smtClean="0">
                <a:cs typeface="B Nazanin" panose="00000400000000000000" pitchFamily="2" charset="-78"/>
              </a:rPr>
              <a:t>؟</a:t>
            </a:r>
          </a:p>
          <a:p>
            <a:pPr algn="r" rtl="1"/>
            <a:r>
              <a:rPr lang="fa-IR" sz="1800" dirty="0">
                <a:cs typeface="B Nazanin" panose="00000400000000000000" pitchFamily="2" charset="-78"/>
              </a:rPr>
              <a:t>7) دو نوبته یا یک نوبته ؟</a:t>
            </a:r>
            <a:endParaRPr lang="en-US" sz="1800" dirty="0">
              <a:cs typeface="B Nazanin" panose="00000400000000000000" pitchFamily="2" charset="-78"/>
            </a:endParaRPr>
          </a:p>
          <a:p>
            <a:pPr marL="0" indent="0" algn="r" rtl="1">
              <a:buNone/>
            </a:pPr>
            <a:endParaRPr lang="en-US" sz="1800" dirty="0">
              <a:cs typeface="B Nazanin" panose="00000400000000000000" pitchFamily="2" charset="-78"/>
            </a:endParaRPr>
          </a:p>
          <a:p>
            <a:pPr algn="r" rtl="1"/>
            <a:endParaRPr lang="en-US" sz="1800" dirty="0">
              <a:cs typeface="B Nazanin" panose="00000400000000000000" pitchFamily="2" charset="-78"/>
            </a:endParaRPr>
          </a:p>
        </p:txBody>
      </p:sp>
    </p:spTree>
    <p:extLst>
      <p:ext uri="{BB962C8B-B14F-4D97-AF65-F5344CB8AC3E}">
        <p14:creationId xmlns:p14="http://schemas.microsoft.com/office/powerpoint/2010/main" val="5583567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236041"/>
          </a:xfrm>
        </p:spPr>
        <p:txBody>
          <a:bodyPr/>
          <a:lstStyle/>
          <a:p>
            <a:r>
              <a:rPr lang="fa-IR" dirty="0" smtClean="0">
                <a:cs typeface="B Titr" panose="00000700000000000000" pitchFamily="2" charset="-78"/>
              </a:rPr>
              <a:t>چند پرسش راهنما:</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sz="quarter" idx="13"/>
          </p:nvPr>
        </p:nvSpPr>
        <p:spPr>
          <a:xfrm>
            <a:off x="913774" y="1854558"/>
            <a:ext cx="10363826" cy="4172755"/>
          </a:xfrm>
        </p:spPr>
        <p:txBody>
          <a:bodyPr>
            <a:noAutofit/>
          </a:bodyPr>
          <a:lstStyle/>
          <a:p>
            <a:pPr algn="r" rtl="1"/>
            <a:r>
              <a:rPr lang="fa-IR" sz="1800" dirty="0" smtClean="0">
                <a:cs typeface="B Nazanin" panose="00000400000000000000" pitchFamily="2" charset="-78"/>
              </a:rPr>
              <a:t>8</a:t>
            </a:r>
            <a:r>
              <a:rPr lang="fa-IR" sz="1800" dirty="0">
                <a:cs typeface="B Nazanin" panose="00000400000000000000" pitchFamily="2" charset="-78"/>
              </a:rPr>
              <a:t>) پژوهش در چه کلاس یا درس یا موضوع صورت می گیرد ؟</a:t>
            </a:r>
            <a:endParaRPr lang="en-US" sz="1800" dirty="0">
              <a:cs typeface="B Nazanin" panose="00000400000000000000" pitchFamily="2" charset="-78"/>
            </a:endParaRPr>
          </a:p>
          <a:p>
            <a:pPr algn="r" rtl="1"/>
            <a:r>
              <a:rPr lang="fa-IR" sz="1800" dirty="0">
                <a:cs typeface="B Nazanin" panose="00000400000000000000" pitchFamily="2" charset="-78"/>
              </a:rPr>
              <a:t>9) پژوهش در مورد چه کسانی صورت می گیرد ؟</a:t>
            </a:r>
            <a:endParaRPr lang="en-US" sz="1800" dirty="0">
              <a:cs typeface="B Nazanin" panose="00000400000000000000" pitchFamily="2" charset="-78"/>
            </a:endParaRPr>
          </a:p>
          <a:p>
            <a:pPr algn="r" rtl="1"/>
            <a:r>
              <a:rPr lang="fa-IR" sz="1800" dirty="0">
                <a:cs typeface="B Nazanin" panose="00000400000000000000" pitchFamily="2" charset="-78"/>
              </a:rPr>
              <a:t>10) آیا با این مسئله در همین زمان اکنون و این مکان روبرو هستند ؟</a:t>
            </a:r>
            <a:endParaRPr lang="en-US" sz="1800" dirty="0">
              <a:cs typeface="B Nazanin" panose="00000400000000000000" pitchFamily="2" charset="-78"/>
            </a:endParaRPr>
          </a:p>
          <a:p>
            <a:pPr algn="r" rtl="1"/>
            <a:r>
              <a:rPr lang="fa-IR" sz="1800" dirty="0">
                <a:cs typeface="B Nazanin" panose="00000400000000000000" pitchFamily="2" charset="-78"/>
              </a:rPr>
              <a:t>11) مسئله چه ربطی به شما دارد ؟</a:t>
            </a:r>
            <a:endParaRPr lang="en-US" sz="1800" dirty="0">
              <a:cs typeface="B Nazanin" panose="00000400000000000000" pitchFamily="2" charset="-78"/>
            </a:endParaRPr>
          </a:p>
          <a:p>
            <a:pPr algn="r" rtl="1"/>
            <a:r>
              <a:rPr lang="fa-IR" sz="1800" dirty="0">
                <a:cs typeface="B Nazanin" panose="00000400000000000000" pitchFamily="2" charset="-78"/>
              </a:rPr>
              <a:t>12) چرا مسئله برای شما اهمیت دارد ؟</a:t>
            </a:r>
            <a:endParaRPr lang="en-US" sz="1800" dirty="0">
              <a:cs typeface="B Nazanin" panose="00000400000000000000" pitchFamily="2" charset="-78"/>
            </a:endParaRPr>
          </a:p>
          <a:p>
            <a:pPr algn="r" rtl="1"/>
            <a:r>
              <a:rPr lang="fa-IR" sz="1800" dirty="0">
                <a:cs typeface="B Nazanin" panose="00000400000000000000" pitchFamily="2" charset="-78"/>
              </a:rPr>
              <a:t>13) به چه دلایلی توجه به مسئله جلب شده است ؟</a:t>
            </a:r>
            <a:endParaRPr lang="en-US" sz="1800" dirty="0">
              <a:cs typeface="B Nazanin" panose="00000400000000000000" pitchFamily="2" charset="-78"/>
            </a:endParaRPr>
          </a:p>
          <a:p>
            <a:pPr algn="r" rtl="1"/>
            <a:r>
              <a:rPr lang="fa-IR" sz="1800" dirty="0">
                <a:cs typeface="B Nazanin" panose="00000400000000000000" pitchFamily="2" charset="-78"/>
              </a:rPr>
              <a:t>14) آیا مسئله به طور دقیق و ملموس توصیف شده است ؟</a:t>
            </a:r>
            <a:endParaRPr lang="en-US" sz="1800" dirty="0">
              <a:cs typeface="B Nazanin" panose="00000400000000000000" pitchFamily="2" charset="-78"/>
            </a:endParaRPr>
          </a:p>
          <a:p>
            <a:pPr algn="r" rtl="1"/>
            <a:r>
              <a:rPr lang="fa-IR" sz="1800" dirty="0">
                <a:cs typeface="B Nazanin" panose="00000400000000000000" pitchFamily="2" charset="-78"/>
              </a:rPr>
              <a:t>15) آیا پاسخ مسئله از قبل روشن است </a:t>
            </a:r>
            <a:r>
              <a:rPr lang="fa-IR" sz="1800" dirty="0" smtClean="0">
                <a:cs typeface="B Nazanin" panose="00000400000000000000" pitchFamily="2" charset="-78"/>
              </a:rPr>
              <a:t>؟</a:t>
            </a:r>
          </a:p>
          <a:p>
            <a:pPr algn="r" rtl="1"/>
            <a:r>
              <a:rPr lang="fa-IR" sz="1800" dirty="0">
                <a:cs typeface="B Nazanin" panose="00000400000000000000" pitchFamily="2" charset="-78"/>
              </a:rPr>
              <a:t>) آیا با دیگران مشورت کرده اید و نظر دیگران را جویا شده اید ؟</a:t>
            </a:r>
            <a:endParaRPr lang="en-US" sz="1800" dirty="0">
              <a:cs typeface="B Nazanin" panose="00000400000000000000" pitchFamily="2" charset="-78"/>
            </a:endParaRPr>
          </a:p>
          <a:p>
            <a:pPr algn="r" rtl="1"/>
            <a:endParaRPr lang="fa-IR" sz="1800" dirty="0" smtClean="0">
              <a:cs typeface="B Nazanin" panose="00000400000000000000" pitchFamily="2" charset="-78"/>
            </a:endParaRPr>
          </a:p>
        </p:txBody>
      </p:sp>
    </p:spTree>
    <p:extLst>
      <p:ext uri="{BB962C8B-B14F-4D97-AF65-F5344CB8AC3E}">
        <p14:creationId xmlns:p14="http://schemas.microsoft.com/office/powerpoint/2010/main" val="23468348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364829"/>
          </a:xfrm>
        </p:spPr>
        <p:txBody>
          <a:bodyPr>
            <a:normAutofit fontScale="90000"/>
          </a:bodyPr>
          <a:lstStyle/>
          <a:p>
            <a:r>
              <a:rPr lang="ar-SA" sz="3200" b="1" dirty="0">
                <a:cs typeface="B Titr" panose="00000700000000000000" pitchFamily="2" charset="-78"/>
              </a:rPr>
              <a:t>فهرست گامهای اقدام </a:t>
            </a:r>
            <a:r>
              <a:rPr lang="fa-IR" sz="3200" b="1" dirty="0" smtClean="0">
                <a:cs typeface="B Titr" panose="00000700000000000000" pitchFamily="2" charset="-78"/>
              </a:rPr>
              <a:t/>
            </a:r>
            <a:br>
              <a:rPr lang="fa-IR" sz="3200" b="1" dirty="0" smtClean="0">
                <a:cs typeface="B Titr" panose="00000700000000000000" pitchFamily="2" charset="-78"/>
              </a:rPr>
            </a:br>
            <a:r>
              <a:rPr lang="fa-IR" sz="3200" b="1" dirty="0" smtClean="0">
                <a:cs typeface="B Titr" panose="00000700000000000000" pitchFamily="2" charset="-78"/>
              </a:rPr>
              <a:t>1- </a:t>
            </a:r>
            <a:r>
              <a:rPr lang="fa-IR" sz="3200" b="1" dirty="0">
                <a:cs typeface="B Titr" panose="00000700000000000000" pitchFamily="2" charset="-78"/>
              </a:rPr>
              <a:t>برنامه ریزی</a:t>
            </a:r>
            <a:r>
              <a:rPr lang="ar-SA" sz="3200" dirty="0">
                <a:cs typeface="B Titr" panose="00000700000000000000" pitchFamily="2" charset="-78"/>
              </a:rPr>
              <a:t/>
            </a:r>
            <a:br>
              <a:rPr lang="ar-SA" sz="3200" dirty="0">
                <a:cs typeface="B Titr" panose="00000700000000000000" pitchFamily="2" charset="-78"/>
              </a:rPr>
            </a:br>
            <a:endParaRPr lang="en-US" sz="3200" dirty="0"/>
          </a:p>
        </p:txBody>
      </p:sp>
      <p:sp>
        <p:nvSpPr>
          <p:cNvPr id="3" name="Content Placeholder 2"/>
          <p:cNvSpPr>
            <a:spLocks noGrp="1"/>
          </p:cNvSpPr>
          <p:nvPr>
            <p:ph sz="quarter" idx="13"/>
          </p:nvPr>
        </p:nvSpPr>
        <p:spPr/>
        <p:txBody>
          <a:bodyPr/>
          <a:lstStyle/>
          <a:p>
            <a:pPr marL="0" indent="0" algn="r" rtl="1">
              <a:buNone/>
            </a:pPr>
            <a:r>
              <a:rPr lang="ar-SA" dirty="0" smtClean="0">
                <a:cs typeface="B Nazanin" panose="00000400000000000000" pitchFamily="2" charset="-78"/>
              </a:rPr>
              <a:t>گام </a:t>
            </a:r>
            <a:r>
              <a:rPr lang="ar-SA" dirty="0">
                <a:cs typeface="B Nazanin" panose="00000400000000000000" pitchFamily="2" charset="-78"/>
              </a:rPr>
              <a:t>دوم ،  </a:t>
            </a:r>
            <a:r>
              <a:rPr lang="ar-SA" dirty="0">
                <a:solidFill>
                  <a:srgbClr val="FF0000"/>
                </a:solidFill>
                <a:cs typeface="B Nazanin" panose="00000400000000000000" pitchFamily="2" charset="-78"/>
              </a:rPr>
              <a:t>مطالعه اسناد و مدارک مربوط به موضوع پژوهش</a:t>
            </a:r>
          </a:p>
          <a:p>
            <a:pPr algn="r" rtl="1"/>
            <a:r>
              <a:rPr lang="ar-SA" dirty="0">
                <a:cs typeface="B Nazanin" panose="00000400000000000000" pitchFamily="2" charset="-78"/>
              </a:rPr>
              <a:t>برای انجام این گام، فهرست فعالیتها به شرح زیر است:</a:t>
            </a:r>
          </a:p>
          <a:p>
            <a:pPr algn="r" rtl="1"/>
            <a:r>
              <a:rPr lang="ar-SA" dirty="0">
                <a:cs typeface="B Nazanin" panose="00000400000000000000" pitchFamily="2" charset="-78"/>
              </a:rPr>
              <a:t>1- مطالعه متون، اسناد و مدارک مربوط به موضوع</a:t>
            </a:r>
          </a:p>
          <a:p>
            <a:pPr algn="r" rtl="1"/>
            <a:r>
              <a:rPr lang="ar-SA" dirty="0">
                <a:cs typeface="B Nazanin" panose="00000400000000000000" pitchFamily="2" charset="-78"/>
              </a:rPr>
              <a:t>2-  مطالعه متون مربوط به روش تحقیق برای آشنایی با فرایند تحقیق</a:t>
            </a:r>
          </a:p>
          <a:p>
            <a:pPr algn="r" rtl="1"/>
            <a:r>
              <a:rPr lang="ar-SA" dirty="0">
                <a:cs typeface="B Nazanin" panose="00000400000000000000" pitchFamily="2" charset="-78"/>
              </a:rPr>
              <a:t>3-  شناسایی کتابها و نشریات و گزارشهای مربوط به موضوع</a:t>
            </a:r>
          </a:p>
          <a:p>
            <a:pPr algn="r" rtl="1"/>
            <a:r>
              <a:rPr lang="ar-SA" dirty="0">
                <a:cs typeface="B Nazanin" panose="00000400000000000000" pitchFamily="2" charset="-78"/>
              </a:rPr>
              <a:t>4-  شناسایی افراد صاحب نظر درباره موضوع و مشاوره با آنها</a:t>
            </a:r>
          </a:p>
          <a:p>
            <a:pPr algn="r" rtl="1"/>
            <a:r>
              <a:rPr lang="ar-SA" dirty="0">
                <a:cs typeface="B Nazanin" panose="00000400000000000000" pitchFamily="2" charset="-78"/>
              </a:rPr>
              <a:t>5-  یادداشت برداری</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17632666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با</a:t>
            </a:r>
            <a:r>
              <a:rPr lang="fa-IR" sz="2800" dirty="0" smtClean="0">
                <a:solidFill>
                  <a:srgbClr val="FF0000"/>
                </a:solidFill>
                <a:cs typeface="B Nazanin" panose="00000400000000000000" pitchFamily="2" charset="-78"/>
              </a:rPr>
              <a:t> </a:t>
            </a:r>
            <a:r>
              <a:rPr lang="ar-SA" sz="2800" dirty="0" smtClean="0">
                <a:solidFill>
                  <a:srgbClr val="FF0000"/>
                </a:solidFill>
                <a:cs typeface="B Nazanin" panose="00000400000000000000" pitchFamily="2" charset="-78"/>
              </a:rPr>
              <a:t>مراجعه </a:t>
            </a:r>
            <a:r>
              <a:rPr lang="ar-SA" sz="2800" dirty="0">
                <a:solidFill>
                  <a:srgbClr val="FF0000"/>
                </a:solidFill>
                <a:cs typeface="B Nazanin" panose="00000400000000000000" pitchFamily="2" charset="-78"/>
              </a:rPr>
              <a:t>به کتابخانه در زمینه موضوع عنوان انتخابی فیش برداری نمائید.</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462137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کارگاه آموزشی اقدام پژوهی</a:t>
            </a:r>
            <a:endParaRPr lang="en-US" dirty="0">
              <a:cs typeface="B Titr" panose="00000700000000000000" pitchFamily="2" charset="-78"/>
            </a:endParaRPr>
          </a:p>
        </p:txBody>
      </p:sp>
      <p:sp>
        <p:nvSpPr>
          <p:cNvPr id="3" name="Content Placeholder 2"/>
          <p:cNvSpPr>
            <a:spLocks noGrp="1"/>
          </p:cNvSpPr>
          <p:nvPr>
            <p:ph sz="quarter" idx="13"/>
          </p:nvPr>
        </p:nvSpPr>
        <p:spPr/>
        <p:txBody>
          <a:bodyPr/>
          <a:lstStyle/>
          <a:p>
            <a:pPr marL="0" indent="0" algn="ctr">
              <a:buNone/>
            </a:pPr>
            <a:r>
              <a:rPr lang="fa-IR" dirty="0" smtClean="0">
                <a:cs typeface="B Nasim" panose="00000700000000000000" pitchFamily="2" charset="-78"/>
              </a:rPr>
              <a:t>برگرفته از جزوه آموزشی سیاوش وداد و سیروس سورگی</a:t>
            </a:r>
            <a:endParaRPr lang="en-US" dirty="0">
              <a:cs typeface="B Nasim" panose="00000700000000000000" pitchFamily="2" charset="-78"/>
            </a:endParaRPr>
          </a:p>
        </p:txBody>
      </p:sp>
    </p:spTree>
    <p:extLst>
      <p:ext uri="{BB962C8B-B14F-4D97-AF65-F5344CB8AC3E}">
        <p14:creationId xmlns:p14="http://schemas.microsoft.com/office/powerpoint/2010/main" val="3055341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a:cs typeface="B Titr" panose="00000700000000000000" pitchFamily="2" charset="-78"/>
              </a:rPr>
              <a:t>پرسشهایی که می توان به صورت </a:t>
            </a:r>
            <a:r>
              <a:rPr lang="fa-IR" sz="3200" dirty="0" smtClean="0">
                <a:cs typeface="B Titr" panose="00000700000000000000" pitchFamily="2" charset="-78"/>
              </a:rPr>
              <a:t>راهنما ارائه </a:t>
            </a:r>
            <a:r>
              <a:rPr lang="fa-IR" sz="3200" dirty="0">
                <a:cs typeface="B Titr" panose="00000700000000000000" pitchFamily="2" charset="-78"/>
              </a:rPr>
              <a:t>داد عبارتند از :</a:t>
            </a:r>
            <a:r>
              <a:rPr lang="en-US" sz="3200" dirty="0">
                <a:cs typeface="B Titr" panose="00000700000000000000" pitchFamily="2" charset="-78"/>
              </a:rPr>
              <a:t/>
            </a:r>
            <a:br>
              <a:rPr lang="en-US" sz="3200" dirty="0">
                <a:cs typeface="B Titr" panose="00000700000000000000" pitchFamily="2" charset="-78"/>
              </a:rPr>
            </a:br>
            <a:endParaRPr lang="en-US" sz="3200"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a:cs typeface="B Nazanin" panose="00000400000000000000" pitchFamily="2" charset="-78"/>
              </a:rPr>
              <a:t>1) درباره چه مقوله هایی می خواهید شواهد جمع آوری کنید ؟</a:t>
            </a:r>
            <a:endParaRPr lang="en-US" sz="2400" dirty="0">
              <a:cs typeface="B Nazanin" panose="00000400000000000000" pitchFamily="2" charset="-78"/>
            </a:endParaRPr>
          </a:p>
          <a:p>
            <a:pPr algn="r" rtl="1"/>
            <a:r>
              <a:rPr lang="fa-IR" sz="2400" dirty="0">
                <a:cs typeface="B Nazanin" panose="00000400000000000000" pitchFamily="2" charset="-78"/>
              </a:rPr>
              <a:t>2) آیا منابعی که قصد دارید اطلاعات را از آنجا تهیه کنید مشخص کرده اید ؟</a:t>
            </a:r>
            <a:endParaRPr lang="en-US" sz="2400" dirty="0">
              <a:cs typeface="B Nazanin" panose="00000400000000000000" pitchFamily="2" charset="-78"/>
            </a:endParaRPr>
          </a:p>
          <a:p>
            <a:pPr algn="r" rtl="1"/>
            <a:r>
              <a:rPr lang="fa-IR" sz="2400" dirty="0">
                <a:cs typeface="B Nazanin" panose="00000400000000000000" pitchFamily="2" charset="-78"/>
              </a:rPr>
              <a:t>3) آیا برای جمع آوری اطلاعات مجوزهای لازم را اخذ کرده اید ؟</a:t>
            </a:r>
            <a:endParaRPr lang="en-US" sz="2400" dirty="0">
              <a:cs typeface="B Nazanin" panose="00000400000000000000" pitchFamily="2" charset="-78"/>
            </a:endParaRPr>
          </a:p>
          <a:p>
            <a:pPr algn="r" rtl="1"/>
            <a:r>
              <a:rPr lang="fa-IR" sz="2400" dirty="0">
                <a:cs typeface="B Nazanin" panose="00000400000000000000" pitchFamily="2" charset="-78"/>
              </a:rPr>
              <a:t>4) آیا درباره روش های گردآوری اطلاعات آگاهی دارید ؟</a:t>
            </a:r>
            <a:endParaRPr lang="en-US" sz="2400" dirty="0">
              <a:cs typeface="B Nazanin" panose="00000400000000000000" pitchFamily="2" charset="-78"/>
            </a:endParaRPr>
          </a:p>
          <a:p>
            <a:pPr algn="r" rtl="1"/>
            <a:r>
              <a:rPr lang="fa-IR" sz="2400" dirty="0">
                <a:cs typeface="B Nazanin" panose="00000400000000000000" pitchFamily="2" charset="-78"/>
              </a:rPr>
              <a:t>5) چه روشهایی را برای گردآوری اطلاعات در نظر دارید ؟</a:t>
            </a:r>
            <a:endParaRPr lang="en-US" sz="2400" dirty="0">
              <a:cs typeface="B Nazanin" panose="00000400000000000000" pitchFamily="2" charset="-78"/>
            </a:endParaRPr>
          </a:p>
          <a:p>
            <a:pPr algn="r" rtl="1"/>
            <a:r>
              <a:rPr lang="fa-IR" sz="2400" dirty="0">
                <a:cs typeface="B Nazanin" panose="00000400000000000000" pitchFamily="2" charset="-78"/>
              </a:rPr>
              <a:t>6) چه ابزارهایی برای گردآوری اطلاعات لازم دارید ؟</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1614914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پرسشهایی که می توان به صورت راهنما ارائه داد عبارتند از :</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a:bodyPr>
          <a:lstStyle/>
          <a:p>
            <a:pPr algn="r" rtl="1"/>
            <a:r>
              <a:rPr lang="fa-IR" sz="2400" dirty="0">
                <a:cs typeface="B Nazanin" panose="00000400000000000000" pitchFamily="2" charset="-78"/>
              </a:rPr>
              <a:t>7) اطلاعات جمع آوری شده چه چیزهایی را نشان می دهد و چه هستند</a:t>
            </a:r>
            <a:r>
              <a:rPr lang="fa-IR" sz="2400" dirty="0" smtClean="0">
                <a:cs typeface="B Nazanin" panose="00000400000000000000" pitchFamily="2" charset="-78"/>
              </a:rPr>
              <a:t>؟ (</a:t>
            </a:r>
            <a:r>
              <a:rPr lang="fa-IR" sz="2400" dirty="0">
                <a:cs typeface="B Nazanin" panose="00000400000000000000" pitchFamily="2" charset="-78"/>
              </a:rPr>
              <a:t>بیان شواهد)</a:t>
            </a:r>
            <a:endParaRPr lang="en-US" sz="2400" dirty="0">
              <a:cs typeface="B Nazanin" panose="00000400000000000000" pitchFamily="2" charset="-78"/>
            </a:endParaRPr>
          </a:p>
          <a:p>
            <a:pPr algn="r" rtl="1"/>
            <a:r>
              <a:rPr lang="fa-IR" sz="2400" dirty="0">
                <a:cs typeface="B Nazanin" panose="00000400000000000000" pitchFamily="2" charset="-78"/>
              </a:rPr>
              <a:t>8) آیا کسانی را می شناسید که بتوانند به شما کمک </a:t>
            </a:r>
            <a:r>
              <a:rPr lang="fa-IR" sz="2400" dirty="0" smtClean="0">
                <a:cs typeface="B Nazanin" panose="00000400000000000000" pitchFamily="2" charset="-78"/>
              </a:rPr>
              <a:t>کنند؟</a:t>
            </a:r>
            <a:endParaRPr lang="en-US" sz="2400" dirty="0">
              <a:cs typeface="B Nazanin" panose="00000400000000000000" pitchFamily="2" charset="-78"/>
            </a:endParaRPr>
          </a:p>
          <a:p>
            <a:pPr algn="r" rtl="1"/>
            <a:r>
              <a:rPr lang="fa-IR" sz="2400" dirty="0">
                <a:cs typeface="B Nazanin" panose="00000400000000000000" pitchFamily="2" charset="-78"/>
              </a:rPr>
              <a:t>9) کدام اصول اخلاقی را برای گردآوری اطلاعات جمع آوری کرده </a:t>
            </a:r>
            <a:r>
              <a:rPr lang="fa-IR" sz="2400" dirty="0" smtClean="0">
                <a:cs typeface="B Nazanin" panose="00000400000000000000" pitchFamily="2" charset="-78"/>
              </a:rPr>
              <a:t>اید؟</a:t>
            </a:r>
            <a:endParaRPr lang="en-US" sz="2400" dirty="0">
              <a:cs typeface="B Nazanin" panose="00000400000000000000" pitchFamily="2" charset="-78"/>
            </a:endParaRPr>
          </a:p>
          <a:p>
            <a:pPr algn="r" rtl="1"/>
            <a:r>
              <a:rPr lang="fa-IR" sz="2400" dirty="0">
                <a:cs typeface="B Nazanin" panose="00000400000000000000" pitchFamily="2" charset="-78"/>
              </a:rPr>
              <a:t>10) آیا اطلاعات و شواهد مسئله شما را به خوبی نشان می </a:t>
            </a:r>
            <a:r>
              <a:rPr lang="fa-IR" sz="2400" dirty="0" smtClean="0">
                <a:cs typeface="B Nazanin" panose="00000400000000000000" pitchFamily="2" charset="-78"/>
              </a:rPr>
              <a:t>دهد؟</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38406016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055737"/>
          </a:xfrm>
        </p:spPr>
        <p:txBody>
          <a:bodyPr>
            <a:noAutofit/>
          </a:bodyPr>
          <a:lstStyle/>
          <a:p>
            <a:r>
              <a:rPr lang="ar-SA" sz="2800" b="1" dirty="0">
                <a:cs typeface="B Titr" panose="00000700000000000000" pitchFamily="2" charset="-78"/>
              </a:rPr>
              <a:t>فهرست گامهای اقدام </a:t>
            </a:r>
            <a:r>
              <a:rPr lang="ar-SA" sz="2800" b="1" dirty="0" smtClean="0">
                <a:cs typeface="B Titr" panose="00000700000000000000" pitchFamily="2" charset="-78"/>
              </a:rPr>
              <a:t>پژوهی</a:t>
            </a:r>
            <a:r>
              <a:rPr lang="fa-IR" sz="2800" b="1" dirty="0">
                <a:cs typeface="B Titr" panose="00000700000000000000" pitchFamily="2" charset="-78"/>
              </a:rPr>
              <a:t/>
            </a:r>
            <a:br>
              <a:rPr lang="fa-IR" sz="2800" b="1" dirty="0">
                <a:cs typeface="B Titr" panose="00000700000000000000" pitchFamily="2" charset="-78"/>
              </a:rPr>
            </a:br>
            <a:r>
              <a:rPr lang="fa-IR" sz="2800" b="1" dirty="0">
                <a:cs typeface="B Titr" panose="00000700000000000000" pitchFamily="2" charset="-78"/>
              </a:rPr>
              <a:t>1- برنامه ریزی</a:t>
            </a:r>
            <a:r>
              <a:rPr lang="ar-SA" sz="2800" dirty="0">
                <a:cs typeface="B Titr" panose="00000700000000000000" pitchFamily="2" charset="-78"/>
              </a:rPr>
              <a:t/>
            </a:r>
            <a:br>
              <a:rPr lang="ar-SA" sz="2800" dirty="0">
                <a:cs typeface="B Titr" panose="00000700000000000000" pitchFamily="2" charset="-78"/>
              </a:rPr>
            </a:br>
            <a:endParaRPr lang="en-US" sz="2800" dirty="0"/>
          </a:p>
        </p:txBody>
      </p:sp>
      <p:sp>
        <p:nvSpPr>
          <p:cNvPr id="3" name="Content Placeholder 2"/>
          <p:cNvSpPr>
            <a:spLocks noGrp="1"/>
          </p:cNvSpPr>
          <p:nvPr>
            <p:ph sz="quarter" idx="13"/>
          </p:nvPr>
        </p:nvSpPr>
        <p:spPr>
          <a:xfrm>
            <a:off x="913774" y="1828800"/>
            <a:ext cx="10363826" cy="4314423"/>
          </a:xfrm>
        </p:spPr>
        <p:txBody>
          <a:bodyPr>
            <a:normAutofit fontScale="92500" lnSpcReduction="20000"/>
          </a:bodyPr>
          <a:lstStyle/>
          <a:p>
            <a:pPr marL="0" indent="0" algn="r" rtl="1">
              <a:buNone/>
            </a:pPr>
            <a:r>
              <a:rPr lang="ar-SA" dirty="0">
                <a:cs typeface="B Nazanin" panose="00000400000000000000" pitchFamily="2" charset="-78"/>
              </a:rPr>
              <a:t>گام سوم ،  </a:t>
            </a:r>
            <a:r>
              <a:rPr lang="ar-SA" dirty="0">
                <a:solidFill>
                  <a:srgbClr val="FF0000"/>
                </a:solidFill>
                <a:cs typeface="B Nazanin" panose="00000400000000000000" pitchFamily="2" charset="-78"/>
              </a:rPr>
              <a:t>تدوین طرح پژوهی</a:t>
            </a:r>
          </a:p>
          <a:p>
            <a:pPr algn="r" rtl="1"/>
            <a:r>
              <a:rPr lang="ar-SA" dirty="0">
                <a:cs typeface="B Nazanin" panose="00000400000000000000" pitchFamily="2" charset="-78"/>
              </a:rPr>
              <a:t>انجام این امر از طریق پاسخ دادن به سوالهای زیر تسهیل می شود:</a:t>
            </a:r>
          </a:p>
          <a:p>
            <a:pPr algn="r" rtl="1"/>
            <a:r>
              <a:rPr lang="ar-SA" dirty="0">
                <a:cs typeface="B Nazanin" panose="00000400000000000000" pitchFamily="2" charset="-78"/>
              </a:rPr>
              <a:t>در حوزه شغلی خود به چه چیز اهمیت می دهید؟</a:t>
            </a:r>
          </a:p>
          <a:p>
            <a:pPr algn="r" rtl="1"/>
            <a:r>
              <a:rPr lang="ar-SA" dirty="0">
                <a:cs typeface="B Nazanin" panose="00000400000000000000" pitchFamily="2" charset="-78"/>
              </a:rPr>
              <a:t> دلیل شما برای انتخاب این موضوع چیست؟</a:t>
            </a:r>
          </a:p>
          <a:p>
            <a:pPr algn="r" rtl="1"/>
            <a:r>
              <a:rPr lang="ar-SA" dirty="0">
                <a:cs typeface="B Nazanin" panose="00000400000000000000" pitchFamily="2" charset="-78"/>
              </a:rPr>
              <a:t>چه شواهدی برای حل مشکل یا کاهش آن می توانید عرضه کنید و نمایانگر موفقیت شما در عمل چیست</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ملاک </a:t>
            </a:r>
            <a:r>
              <a:rPr lang="ar-SA" dirty="0">
                <a:cs typeface="B Nazanin" panose="00000400000000000000" pitchFamily="2" charset="-78"/>
              </a:rPr>
              <a:t>مطلوبیت داده های کیفی، کمی و قضاوت چه می باشد؟</a:t>
            </a:r>
          </a:p>
          <a:p>
            <a:pPr algn="r" rtl="1"/>
            <a:r>
              <a:rPr lang="ar-SA" dirty="0">
                <a:cs typeface="B Nazanin" panose="00000400000000000000" pitchFamily="2" charset="-78"/>
              </a:rPr>
              <a:t> چه اقدامی می توان انجام داد تا بهبودی وضعیت مطلوب حاصل شود؟</a:t>
            </a:r>
          </a:p>
          <a:p>
            <a:pPr algn="r" rtl="1"/>
            <a:r>
              <a:rPr lang="ar-SA" dirty="0">
                <a:cs typeface="B Nazanin" panose="00000400000000000000" pitchFamily="2" charset="-78"/>
              </a:rPr>
              <a:t>چه شواهدی می توان یافت و عرضه کرد تا نشان دهندة تأثیر اقدام باشد؟</a:t>
            </a:r>
          </a:p>
          <a:p>
            <a:pPr algn="r" rtl="1"/>
            <a:r>
              <a:rPr lang="ar-SA" dirty="0">
                <a:cs typeface="B Nazanin" panose="00000400000000000000" pitchFamily="2" charset="-78"/>
              </a:rPr>
              <a:t> تأثیر اقدام را چگونه می توان ارزیابی کرد؟</a:t>
            </a:r>
          </a:p>
          <a:p>
            <a:pPr algn="r" rtl="1"/>
            <a:r>
              <a:rPr lang="ar-SA" dirty="0">
                <a:cs typeface="B Nazanin" panose="00000400000000000000" pitchFamily="2" charset="-78"/>
              </a:rPr>
              <a:t> چگونه اطمینان حاصل می کنید که قضاوت به عمل آمده پذیرفتنی و منطبق با واقعیات است؟ </a:t>
            </a:r>
            <a:br>
              <a:rPr lang="ar-SA" dirty="0">
                <a:cs typeface="B Nazanin" panose="00000400000000000000" pitchFamily="2" charset="-78"/>
              </a:rPr>
            </a:br>
            <a:r>
              <a:rPr lang="ar-SA" dirty="0">
                <a:cs typeface="B Nazanin" panose="00000400000000000000" pitchFamily="2" charset="-78"/>
              </a:rPr>
              <a:t> چه اقدامی برای بهبود وضعیت موجود به عمل می آورید؟</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21483617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endParaRPr lang="en-US" dirty="0"/>
          </a:p>
        </p:txBody>
      </p:sp>
      <p:sp>
        <p:nvSpPr>
          <p:cNvPr id="3" name="Content Placeholder 2"/>
          <p:cNvSpPr>
            <a:spLocks noGrp="1"/>
          </p:cNvSpPr>
          <p:nvPr>
            <p:ph sz="quarter" idx="13"/>
          </p:nvPr>
        </p:nvSpPr>
        <p:spPr/>
        <p:txBody>
          <a:bodyPr>
            <a:normAutofit/>
          </a:bodyPr>
          <a:lstStyle/>
          <a:p>
            <a:pPr algn="ctr" rtl="1"/>
            <a:r>
              <a:rPr lang="ar-SA" sz="2800" dirty="0">
                <a:solidFill>
                  <a:srgbClr val="FF0000"/>
                </a:solidFill>
                <a:cs typeface="B Nazanin" panose="00000400000000000000" pitchFamily="2" charset="-78"/>
              </a:rPr>
              <a:t>ملاکهایی را که برای تدوین طرح پژوهشی خود در نظر گرفته اید کدامند ؟</a:t>
            </a:r>
          </a:p>
          <a:p>
            <a:pPr algn="ctr" rtl="1"/>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8231488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پرسشهای راهنما :</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Autofit/>
          </a:bodyPr>
          <a:lstStyle/>
          <a:p>
            <a:pPr algn="r" rtl="1"/>
            <a:r>
              <a:rPr lang="fa-IR" dirty="0" smtClean="0">
                <a:cs typeface="B Nazanin" panose="00000400000000000000" pitchFamily="2" charset="-78"/>
              </a:rPr>
              <a:t>1</a:t>
            </a:r>
            <a:r>
              <a:rPr lang="fa-IR" dirty="0">
                <a:cs typeface="B Nazanin" panose="00000400000000000000" pitchFamily="2" charset="-78"/>
              </a:rPr>
              <a:t>) عوامل کلیدی ایجاد مسئله چه هستند ؟</a:t>
            </a:r>
            <a:endParaRPr lang="en-US" dirty="0">
              <a:cs typeface="B Nazanin" panose="00000400000000000000" pitchFamily="2" charset="-78"/>
            </a:endParaRPr>
          </a:p>
          <a:p>
            <a:pPr algn="r" rtl="1"/>
            <a:r>
              <a:rPr lang="fa-IR" dirty="0">
                <a:cs typeface="B Nazanin" panose="00000400000000000000" pitchFamily="2" charset="-78"/>
              </a:rPr>
              <a:t>2) چگونه مسئله بوجود آمده ؟</a:t>
            </a:r>
            <a:endParaRPr lang="en-US" dirty="0">
              <a:cs typeface="B Nazanin" panose="00000400000000000000" pitchFamily="2" charset="-78"/>
            </a:endParaRPr>
          </a:p>
          <a:p>
            <a:pPr algn="r" rtl="1"/>
            <a:r>
              <a:rPr lang="fa-IR" dirty="0">
                <a:cs typeface="B Nazanin" panose="00000400000000000000" pitchFamily="2" charset="-78"/>
              </a:rPr>
              <a:t>3) توالی و تداوم رویدادها چگونه است ؟</a:t>
            </a:r>
            <a:endParaRPr lang="en-US" dirty="0">
              <a:cs typeface="B Nazanin" panose="00000400000000000000" pitchFamily="2" charset="-78"/>
            </a:endParaRPr>
          </a:p>
          <a:p>
            <a:pPr algn="r" rtl="1"/>
            <a:r>
              <a:rPr lang="fa-IR" dirty="0">
                <a:cs typeface="B Nazanin" panose="00000400000000000000" pitchFamily="2" charset="-78"/>
              </a:rPr>
              <a:t>4) چه کسانی عمیقاً درگیر مسئله هستند ؟</a:t>
            </a:r>
            <a:endParaRPr lang="en-US" dirty="0">
              <a:cs typeface="B Nazanin" panose="00000400000000000000" pitchFamily="2" charset="-78"/>
            </a:endParaRPr>
          </a:p>
          <a:p>
            <a:pPr algn="r" rtl="1"/>
            <a:r>
              <a:rPr lang="fa-IR" dirty="0">
                <a:cs typeface="B Nazanin" panose="00000400000000000000" pitchFamily="2" charset="-78"/>
              </a:rPr>
              <a:t>5) افراد صاحب نفوذ و تاثیردار در مسئله چه کسانی هستند ؟</a:t>
            </a:r>
            <a:endParaRPr lang="en-US" dirty="0">
              <a:cs typeface="B Nazanin" panose="00000400000000000000" pitchFamily="2" charset="-78"/>
            </a:endParaRPr>
          </a:p>
          <a:p>
            <a:pPr algn="r" rtl="1"/>
            <a:r>
              <a:rPr lang="ar-SA" dirty="0">
                <a:cs typeface="B Nazanin" panose="00000400000000000000" pitchFamily="2" charset="-78"/>
              </a:rPr>
              <a:t> </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898860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پرسشهای راهنما :</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algn="r" rtl="1"/>
            <a:r>
              <a:rPr lang="fa-IR" dirty="0">
                <a:cs typeface="B Nazanin" panose="00000400000000000000" pitchFamily="2" charset="-78"/>
              </a:rPr>
              <a:t>6) فعالیتها ، رویدادها یا مسائل عمده مربوط به عوامل کلیدی چه هستند ؟</a:t>
            </a:r>
            <a:endParaRPr lang="en-US" dirty="0">
              <a:cs typeface="B Nazanin" panose="00000400000000000000" pitchFamily="2" charset="-78"/>
            </a:endParaRPr>
          </a:p>
          <a:p>
            <a:pPr algn="r" rtl="1"/>
            <a:r>
              <a:rPr lang="fa-IR" dirty="0">
                <a:cs typeface="B Nazanin" panose="00000400000000000000" pitchFamily="2" charset="-78"/>
              </a:rPr>
              <a:t>7) علایق و نگرانی ها چه هستند ؟ </a:t>
            </a:r>
            <a:endParaRPr lang="en-US" dirty="0">
              <a:cs typeface="B Nazanin" panose="00000400000000000000" pitchFamily="2" charset="-78"/>
            </a:endParaRPr>
          </a:p>
          <a:p>
            <a:pPr algn="r" rtl="1"/>
            <a:r>
              <a:rPr lang="fa-IR" dirty="0">
                <a:cs typeface="B Nazanin" panose="00000400000000000000" pitchFamily="2" charset="-78"/>
              </a:rPr>
              <a:t>8) چه منابعی برای حل مشکل در دسترس است ؟</a:t>
            </a:r>
            <a:endParaRPr lang="en-US" dirty="0">
              <a:cs typeface="B Nazanin" panose="00000400000000000000" pitchFamily="2" charset="-78"/>
            </a:endParaRPr>
          </a:p>
          <a:p>
            <a:pPr algn="r" rtl="1"/>
            <a:r>
              <a:rPr lang="fa-IR" dirty="0">
                <a:cs typeface="B Nazanin" panose="00000400000000000000" pitchFamily="2" charset="-78"/>
              </a:rPr>
              <a:t>9) رویدادها چه وقت اتفاق می افتند ؟</a:t>
            </a:r>
            <a:endParaRPr lang="en-US" dirty="0">
              <a:cs typeface="B Nazanin" panose="00000400000000000000" pitchFamily="2" charset="-78"/>
            </a:endParaRPr>
          </a:p>
          <a:p>
            <a:pPr algn="r" rtl="1"/>
            <a:r>
              <a:rPr lang="fa-IR" dirty="0">
                <a:cs typeface="B Nazanin" panose="00000400000000000000" pitchFamily="2" charset="-78"/>
              </a:rPr>
              <a:t>10 ) رویدادها کجا اتفاق می افتند ؟</a:t>
            </a:r>
            <a:endParaRPr lang="en-US" dirty="0">
              <a:cs typeface="B Nazanin" panose="00000400000000000000" pitchFamily="2" charset="-78"/>
            </a:endParaRPr>
          </a:p>
          <a:p>
            <a:endParaRPr lang="en-US" dirty="0"/>
          </a:p>
        </p:txBody>
      </p:sp>
    </p:spTree>
    <p:extLst>
      <p:ext uri="{BB962C8B-B14F-4D97-AF65-F5344CB8AC3E}">
        <p14:creationId xmlns:p14="http://schemas.microsoft.com/office/powerpoint/2010/main" val="122915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انتخاب راه حل موقت :</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a:xfrm>
            <a:off x="913774" y="1867438"/>
            <a:ext cx="10363826" cy="4662152"/>
          </a:xfrm>
        </p:spPr>
        <p:txBody>
          <a:bodyPr>
            <a:noAutofit/>
          </a:bodyPr>
          <a:lstStyle/>
          <a:p>
            <a:pPr algn="r" rtl="1"/>
            <a:r>
              <a:rPr lang="fa-IR" dirty="0" smtClean="0">
                <a:cs typeface="B Nazanin" panose="00000400000000000000" pitchFamily="2" charset="-78"/>
              </a:rPr>
              <a:t>انتخاب </a:t>
            </a:r>
            <a:r>
              <a:rPr lang="fa-IR" dirty="0">
                <a:cs typeface="B Nazanin" panose="00000400000000000000" pitchFamily="2" charset="-78"/>
              </a:rPr>
              <a:t>راه حل مناسب و ذکر چرایی این انتخاب کلید موفقیت شما در </a:t>
            </a:r>
            <a:r>
              <a:rPr lang="fa-IR" dirty="0" smtClean="0">
                <a:cs typeface="B Nazanin" panose="00000400000000000000" pitchFamily="2" charset="-78"/>
              </a:rPr>
              <a:t>این مرحله </a:t>
            </a:r>
            <a:r>
              <a:rPr lang="fa-IR" dirty="0">
                <a:cs typeface="B Nazanin" panose="00000400000000000000" pitchFamily="2" charset="-78"/>
              </a:rPr>
              <a:t>است. در انتخاب راه حل ها توجه داشته باشید که راه حلها برای دیگران مشکل </a:t>
            </a:r>
            <a:r>
              <a:rPr lang="fa-IR" dirty="0" smtClean="0">
                <a:cs typeface="B Nazanin" panose="00000400000000000000" pitchFamily="2" charset="-78"/>
              </a:rPr>
              <a:t>ایجاد نکند</a:t>
            </a:r>
            <a:r>
              <a:rPr lang="fa-IR" dirty="0">
                <a:cs typeface="B Nazanin" panose="00000400000000000000" pitchFamily="2" charset="-78"/>
              </a:rPr>
              <a:t>.</a:t>
            </a:r>
            <a:endParaRPr lang="en-US" dirty="0">
              <a:cs typeface="B Nazanin" panose="00000400000000000000" pitchFamily="2" charset="-78"/>
            </a:endParaRPr>
          </a:p>
          <a:p>
            <a:pPr algn="r" rtl="1"/>
            <a:r>
              <a:rPr lang="fa-IR" dirty="0">
                <a:cs typeface="B Nazanin" panose="00000400000000000000" pitchFamily="2" charset="-78"/>
              </a:rPr>
              <a:t>پرسشهای راهنما :</a:t>
            </a:r>
            <a:endParaRPr lang="en-US" dirty="0">
              <a:cs typeface="B Nazanin" panose="00000400000000000000" pitchFamily="2" charset="-78"/>
            </a:endParaRPr>
          </a:p>
          <a:p>
            <a:pPr algn="r" rtl="1"/>
            <a:r>
              <a:rPr lang="fa-IR" dirty="0">
                <a:cs typeface="B Nazanin" panose="00000400000000000000" pitchFamily="2" charset="-78"/>
              </a:rPr>
              <a:t>1) آیا راه حلهای گوناگون را یادداشت کرده اید ؟</a:t>
            </a:r>
            <a:endParaRPr lang="en-US" dirty="0">
              <a:cs typeface="B Nazanin" panose="00000400000000000000" pitchFamily="2" charset="-78"/>
            </a:endParaRPr>
          </a:p>
          <a:p>
            <a:pPr algn="r" rtl="1"/>
            <a:r>
              <a:rPr lang="fa-IR" dirty="0">
                <a:cs typeface="B Nazanin" panose="00000400000000000000" pitchFamily="2" charset="-78"/>
              </a:rPr>
              <a:t>2) آیا راه حلها  بر اساس اطلاعات کافی تهیه شده اند ؟</a:t>
            </a:r>
            <a:endParaRPr lang="en-US" dirty="0">
              <a:cs typeface="B Nazanin" panose="00000400000000000000" pitchFamily="2" charset="-78"/>
            </a:endParaRPr>
          </a:p>
          <a:p>
            <a:pPr algn="r" rtl="1"/>
            <a:r>
              <a:rPr lang="fa-IR" dirty="0">
                <a:cs typeface="B Nazanin" panose="00000400000000000000" pitchFamily="2" charset="-78"/>
              </a:rPr>
              <a:t>3) آیا راه حلها برای از میان برداشتن علل مسائل و یا کاهش تاثیر آنها طراحی شده اند؟</a:t>
            </a:r>
            <a:endParaRPr lang="en-US" dirty="0">
              <a:cs typeface="B Nazanin" panose="00000400000000000000" pitchFamily="2" charset="-78"/>
            </a:endParaRPr>
          </a:p>
          <a:p>
            <a:pPr algn="r" rtl="1"/>
            <a:r>
              <a:rPr lang="fa-IR" dirty="0">
                <a:cs typeface="B Nazanin" panose="00000400000000000000" pitchFamily="2" charset="-78"/>
              </a:rPr>
              <a:t>4) آیا معیارهایی برای انتخاب راه حل بهتر در نظر گرفته شده است ؟</a:t>
            </a:r>
            <a:endParaRPr lang="en-US" dirty="0">
              <a:cs typeface="B Nazanin" panose="00000400000000000000" pitchFamily="2" charset="-78"/>
            </a:endParaRPr>
          </a:p>
          <a:p>
            <a:pPr algn="r" rtl="1"/>
            <a:r>
              <a:rPr lang="fa-IR" dirty="0">
                <a:cs typeface="B Nazanin" panose="00000400000000000000" pitchFamily="2" charset="-78"/>
              </a:rPr>
              <a:t>5) آیا راه حل انتخابی منجر به فراهم کردن دانشی جدید می شود ؟</a:t>
            </a:r>
            <a:endParaRPr lang="en-US" dirty="0">
              <a:cs typeface="B Nazanin" panose="00000400000000000000" pitchFamily="2" charset="-78"/>
            </a:endParaRPr>
          </a:p>
          <a:p>
            <a:pPr marL="0" indent="0" algn="r">
              <a:buNone/>
            </a:pPr>
            <a:endParaRPr lang="en-US" dirty="0">
              <a:cs typeface="B Nazanin" panose="00000400000000000000" pitchFamily="2" charset="-78"/>
            </a:endParaRPr>
          </a:p>
        </p:txBody>
      </p:sp>
    </p:spTree>
    <p:extLst>
      <p:ext uri="{BB962C8B-B14F-4D97-AF65-F5344CB8AC3E}">
        <p14:creationId xmlns:p14="http://schemas.microsoft.com/office/powerpoint/2010/main" val="32488163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انتخاب راه حل موقت :</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sz="quarter" idx="13"/>
          </p:nvPr>
        </p:nvSpPr>
        <p:spPr>
          <a:xfrm>
            <a:off x="913774" y="1918952"/>
            <a:ext cx="10363826" cy="4185634"/>
          </a:xfrm>
        </p:spPr>
        <p:txBody>
          <a:bodyPr>
            <a:normAutofit/>
          </a:bodyPr>
          <a:lstStyle/>
          <a:p>
            <a:pPr algn="r" rtl="1"/>
            <a:r>
              <a:rPr lang="fa-IR" dirty="0">
                <a:cs typeface="B Nazanin" panose="00000400000000000000" pitchFamily="2" charset="-78"/>
              </a:rPr>
              <a:t>6) آیا راه حلها از نظر اجرایی قابل اجرا هستند </a:t>
            </a:r>
            <a:r>
              <a:rPr lang="fa-IR" dirty="0" smtClean="0">
                <a:cs typeface="B Nazanin" panose="00000400000000000000" pitchFamily="2" charset="-78"/>
              </a:rPr>
              <a:t>؟</a:t>
            </a:r>
          </a:p>
          <a:p>
            <a:pPr algn="r" rtl="1"/>
            <a:r>
              <a:rPr lang="fa-IR" dirty="0">
                <a:cs typeface="B Nazanin" panose="00000400000000000000" pitchFamily="2" charset="-78"/>
              </a:rPr>
              <a:t>7</a:t>
            </a:r>
            <a:r>
              <a:rPr lang="fa-IR" dirty="0" smtClean="0">
                <a:cs typeface="B Nazanin" panose="00000400000000000000" pitchFamily="2" charset="-78"/>
              </a:rPr>
              <a:t>) </a:t>
            </a:r>
            <a:r>
              <a:rPr lang="fa-IR" dirty="0">
                <a:cs typeface="B Nazanin" panose="00000400000000000000" pitchFamily="2" charset="-78"/>
              </a:rPr>
              <a:t>آیا به مسائل حقوقی و اخلاقی و اداری اجرای راه حل توجه کرده اید ؟</a:t>
            </a:r>
            <a:endParaRPr lang="en-US" dirty="0">
              <a:cs typeface="B Nazanin" panose="00000400000000000000" pitchFamily="2" charset="-78"/>
            </a:endParaRPr>
          </a:p>
          <a:p>
            <a:pPr algn="r" rtl="1"/>
            <a:r>
              <a:rPr lang="fa-IR" dirty="0">
                <a:cs typeface="B Nazanin" panose="00000400000000000000" pitchFamily="2" charset="-78"/>
              </a:rPr>
              <a:t>8) آیا به اندازه کافی برای اجرای راه حل اندیشیده اید ؟</a:t>
            </a:r>
            <a:endParaRPr lang="en-US" dirty="0">
              <a:cs typeface="B Nazanin" panose="00000400000000000000" pitchFamily="2" charset="-78"/>
            </a:endParaRPr>
          </a:p>
          <a:p>
            <a:pPr algn="r" rtl="1"/>
            <a:r>
              <a:rPr lang="fa-IR" dirty="0">
                <a:cs typeface="B Nazanin" panose="00000400000000000000" pitchFamily="2" charset="-78"/>
              </a:rPr>
              <a:t>9) آیا خود را برای اتفاقات پیش بینی نشده آماده کرده اید ؟</a:t>
            </a:r>
            <a:endParaRPr lang="en-US" dirty="0">
              <a:cs typeface="B Nazanin" panose="00000400000000000000" pitchFamily="2" charset="-78"/>
            </a:endParaRPr>
          </a:p>
          <a:p>
            <a:pPr algn="r" rtl="1"/>
            <a:r>
              <a:rPr lang="fa-IR" dirty="0">
                <a:cs typeface="B Nazanin" panose="00000400000000000000" pitchFamily="2" charset="-78"/>
              </a:rPr>
              <a:t>10) آیا برای اجرای راه حل برنامه ریزی کرده اید ؟</a:t>
            </a:r>
            <a:endParaRPr lang="en-US" dirty="0">
              <a:cs typeface="B Nazanin" panose="00000400000000000000" pitchFamily="2" charset="-78"/>
            </a:endParaRPr>
          </a:p>
          <a:p>
            <a:pPr algn="r" rtl="1"/>
            <a:r>
              <a:rPr lang="fa-IR" dirty="0">
                <a:cs typeface="B Nazanin" panose="00000400000000000000" pitchFamily="2" charset="-78"/>
              </a:rPr>
              <a:t>11) آیا منابع مالی اجرای راه حل را تهیه کرده اید ؟</a:t>
            </a:r>
            <a:endParaRPr lang="en-US" dirty="0">
              <a:cs typeface="B Nazanin" panose="00000400000000000000" pitchFamily="2" charset="-78"/>
            </a:endParaRPr>
          </a:p>
          <a:p>
            <a:pPr algn="r" rtl="1"/>
            <a:r>
              <a:rPr lang="fa-IR" dirty="0">
                <a:cs typeface="B Nazanin" panose="00000400000000000000" pitchFamily="2" charset="-78"/>
              </a:rPr>
              <a:t>12) آیا وظایف همکارن را مشخص کرده اید ؟</a:t>
            </a:r>
            <a:endParaRPr lang="en-US" dirty="0">
              <a:cs typeface="B Nazanin" panose="00000400000000000000" pitchFamily="2" charset="-78"/>
            </a:endParaRPr>
          </a:p>
          <a:p>
            <a:pPr algn="r" rtl="1"/>
            <a:r>
              <a:rPr lang="fa-IR" dirty="0">
                <a:cs typeface="B Nazanin" panose="00000400000000000000" pitchFamily="2" charset="-78"/>
              </a:rPr>
              <a:t>13) آیا مجوزهای لازم برای اجرای راه حلها گرفته اید ؟</a:t>
            </a:r>
            <a:endParaRPr lang="en-US"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20842330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b="1" dirty="0">
                <a:cs typeface="B Titr" panose="00000700000000000000" pitchFamily="2" charset="-78"/>
              </a:rPr>
              <a:t>فهرست گامهای اقدام </a:t>
            </a:r>
            <a:r>
              <a:rPr lang="ar-SA" sz="3200" b="1" dirty="0" smtClean="0">
                <a:cs typeface="B Titr" panose="00000700000000000000" pitchFamily="2" charset="-78"/>
              </a:rPr>
              <a:t>پژوهی</a:t>
            </a:r>
            <a:r>
              <a:rPr lang="fa-IR" sz="3200" b="1" dirty="0">
                <a:cs typeface="B Titr" panose="00000700000000000000" pitchFamily="2" charset="-78"/>
              </a:rPr>
              <a:t/>
            </a:r>
            <a:br>
              <a:rPr lang="fa-IR" sz="3200" b="1" dirty="0">
                <a:cs typeface="B Titr" panose="00000700000000000000" pitchFamily="2" charset="-78"/>
              </a:rPr>
            </a:br>
            <a:r>
              <a:rPr lang="fa-IR" sz="3200" b="1" dirty="0">
                <a:cs typeface="B Titr" panose="00000700000000000000" pitchFamily="2" charset="-78"/>
              </a:rPr>
              <a:t>1- برنامه ریزی</a:t>
            </a:r>
            <a:r>
              <a:rPr lang="ar-SA" sz="3200" dirty="0">
                <a:cs typeface="B Titr" panose="00000700000000000000" pitchFamily="2" charset="-78"/>
              </a:rPr>
              <a:t/>
            </a:r>
            <a:br>
              <a:rPr lang="ar-SA" sz="3200" dirty="0">
                <a:cs typeface="B Titr" panose="00000700000000000000" pitchFamily="2" charset="-78"/>
              </a:rPr>
            </a:br>
            <a:endParaRPr lang="en-US" sz="3200" dirty="0"/>
          </a:p>
        </p:txBody>
      </p:sp>
      <p:sp>
        <p:nvSpPr>
          <p:cNvPr id="3" name="Content Placeholder 2"/>
          <p:cNvSpPr>
            <a:spLocks noGrp="1"/>
          </p:cNvSpPr>
          <p:nvPr>
            <p:ph sz="quarter" idx="13"/>
          </p:nvPr>
        </p:nvSpPr>
        <p:spPr/>
        <p:txBody>
          <a:bodyPr>
            <a:normAutofit lnSpcReduction="10000"/>
          </a:bodyPr>
          <a:lstStyle/>
          <a:p>
            <a:pPr marL="0" indent="0" algn="r" rtl="1">
              <a:buNone/>
            </a:pPr>
            <a:r>
              <a:rPr lang="ar-SA" dirty="0">
                <a:cs typeface="B Nazanin" panose="00000400000000000000" pitchFamily="2" charset="-78"/>
              </a:rPr>
              <a:t>گام </a:t>
            </a:r>
            <a:r>
              <a:rPr lang="ar-SA" dirty="0" smtClean="0">
                <a:cs typeface="B Nazanin" panose="00000400000000000000" pitchFamily="2" charset="-78"/>
              </a:rPr>
              <a:t>چهارم،</a:t>
            </a:r>
            <a:r>
              <a:rPr lang="ar-SA" dirty="0">
                <a:cs typeface="B Nazanin" panose="00000400000000000000" pitchFamily="2" charset="-78"/>
              </a:rPr>
              <a:t>  </a:t>
            </a:r>
            <a:r>
              <a:rPr lang="ar-SA" dirty="0">
                <a:solidFill>
                  <a:srgbClr val="FF0000"/>
                </a:solidFill>
                <a:cs typeface="B Nazanin" panose="00000400000000000000" pitchFamily="2" charset="-78"/>
              </a:rPr>
              <a:t>تصویب طرح</a:t>
            </a:r>
          </a:p>
          <a:p>
            <a:pPr algn="r" rtl="1"/>
            <a:r>
              <a:rPr lang="ar-SA" dirty="0">
                <a:cs typeface="B Nazanin" panose="00000400000000000000" pitchFamily="2" charset="-78"/>
              </a:rPr>
              <a:t>در این مرحله طرح اقدام پژوهی را به تصویب مراجع ذیربط رسانده و مقدمات اجرائی طرح را فراهم می کنیم.</a:t>
            </a:r>
          </a:p>
          <a:p>
            <a:pPr algn="r" rtl="1"/>
            <a:r>
              <a:rPr lang="ar-SA" dirty="0">
                <a:cs typeface="B Nazanin" panose="00000400000000000000" pitchFamily="2" charset="-78"/>
              </a:rPr>
              <a:t>در  انجام این امر باید فعالیت هایی به شرح زیر انجام شود:</a:t>
            </a:r>
          </a:p>
          <a:p>
            <a:pPr algn="r" rtl="1"/>
            <a:r>
              <a:rPr lang="ar-SA" dirty="0">
                <a:cs typeface="B Nazanin" panose="00000400000000000000" pitchFamily="2" charset="-78"/>
              </a:rPr>
              <a:t>1- مشخص کردن عوامل و اجزای فرایند طرح ، بازنگری منابع، تهیه طرح </a:t>
            </a:r>
            <a:r>
              <a:rPr lang="ar-SA" dirty="0" smtClean="0">
                <a:cs typeface="B Nazanin" panose="00000400000000000000" pitchFamily="2" charset="-78"/>
              </a:rPr>
              <a:t>اولیه، </a:t>
            </a:r>
            <a:r>
              <a:rPr lang="ar-SA" dirty="0">
                <a:cs typeface="B Nazanin" panose="00000400000000000000" pitchFamily="2" charset="-78"/>
              </a:rPr>
              <a:t>تهیه گزارش</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تعیین </a:t>
            </a:r>
            <a:r>
              <a:rPr lang="ar-SA" dirty="0">
                <a:cs typeface="B Nazanin" panose="00000400000000000000" pitchFamily="2" charset="-78"/>
              </a:rPr>
              <a:t>حداقلی از منابع مالی لازم برای اجرای طرح زمان بندی اجرای طرح به تصویب رساندن طرح از طریق تأمین منابع مالی، کسب موافقت مسوولان برای اجرای طرح با استفاده ازامکانات موجود</a:t>
            </a:r>
          </a:p>
          <a:p>
            <a:pPr algn="r" rtl="1"/>
            <a:r>
              <a:rPr lang="ar-SA" dirty="0">
                <a:cs typeface="B Nazanin" panose="00000400000000000000" pitchFamily="2" charset="-78"/>
              </a:rPr>
              <a:t>2- مرحله آماده سازی شرایط:</a:t>
            </a:r>
          </a:p>
          <a:p>
            <a:pPr algn="r" rtl="1"/>
            <a:r>
              <a:rPr lang="ar-SA" dirty="0">
                <a:cs typeface="B Nazanin" panose="00000400000000000000" pitchFamily="2" charset="-78"/>
              </a:rPr>
              <a:t>در این مرحله باید به آماده کردن شرایط لازم برای اجرای طرح </a:t>
            </a:r>
            <a:r>
              <a:rPr lang="ar-SA" dirty="0" smtClean="0">
                <a:cs typeface="B Nazanin" panose="00000400000000000000" pitchFamily="2" charset="-78"/>
              </a:rPr>
              <a:t>پرداخت</a:t>
            </a:r>
            <a:r>
              <a:rPr lang="fa-IR" dirty="0" smtClean="0">
                <a:cs typeface="B Nazanin" panose="00000400000000000000" pitchFamily="2" charset="-78"/>
              </a:rPr>
              <a:t>.</a:t>
            </a:r>
            <a:endParaRPr lang="ar-SA"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11579553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فعالیت </a:t>
            </a:r>
            <a:r>
              <a:rPr lang="ar-SA" sz="2800" dirty="0">
                <a:solidFill>
                  <a:srgbClr val="FF0000"/>
                </a:solidFill>
                <a:cs typeface="B Nazanin" panose="00000400000000000000" pitchFamily="2" charset="-78"/>
              </a:rPr>
              <a:t>هایی که به منظور تصویب طرح خویش انجام داده اید را فهرست وار بنویسید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612319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a:cs typeface="B Titr" panose="00000700000000000000" pitchFamily="2" charset="-78"/>
              </a:rPr>
              <a:t>انواع روش های تحقیق بر حسب نحوه گردآوری داده ها </a:t>
            </a:r>
            <a:endParaRPr lang="en-US" dirty="0">
              <a:cs typeface="B Titr" panose="00000700000000000000" pitchFamily="2" charset="-78"/>
            </a:endParaRPr>
          </a:p>
        </p:txBody>
      </p:sp>
      <p:sp>
        <p:nvSpPr>
          <p:cNvPr id="3" name="Content Placeholder 2"/>
          <p:cNvSpPr>
            <a:spLocks noGrp="1"/>
          </p:cNvSpPr>
          <p:nvPr>
            <p:ph sz="quarter" idx="13"/>
          </p:nvPr>
        </p:nvSpPr>
        <p:spPr>
          <a:xfrm>
            <a:off x="913774" y="2214694"/>
            <a:ext cx="10363826" cy="4224743"/>
          </a:xfrm>
        </p:spPr>
        <p:txBody>
          <a:bodyPr>
            <a:normAutofit fontScale="92500" lnSpcReduction="10000"/>
          </a:bodyPr>
          <a:lstStyle/>
          <a:p>
            <a:pPr algn="r" rtl="1"/>
            <a:r>
              <a:rPr lang="ar-SA" dirty="0">
                <a:cs typeface="B Nazanin" panose="00000400000000000000" pitchFamily="2" charset="-78"/>
              </a:rPr>
              <a:t> - </a:t>
            </a:r>
            <a:r>
              <a:rPr lang="ar-SA" dirty="0">
                <a:solidFill>
                  <a:srgbClr val="FF0000"/>
                </a:solidFill>
                <a:cs typeface="B Nazanin" panose="00000400000000000000" pitchFamily="2" charset="-78"/>
              </a:rPr>
              <a:t>تحقیق </a:t>
            </a:r>
            <a:r>
              <a:rPr lang="ar-SA" dirty="0" smtClean="0">
                <a:solidFill>
                  <a:srgbClr val="FF0000"/>
                </a:solidFill>
                <a:cs typeface="B Nazanin" panose="00000400000000000000" pitchFamily="2" charset="-78"/>
              </a:rPr>
              <a:t>توصیفی</a:t>
            </a:r>
            <a:r>
              <a:rPr lang="en-US" dirty="0" smtClean="0">
                <a:solidFill>
                  <a:srgbClr val="FF0000"/>
                </a:solidFill>
                <a:cs typeface="B Nazanin" panose="00000400000000000000" pitchFamily="2" charset="-78"/>
              </a:rPr>
              <a:t> </a:t>
            </a:r>
            <a:r>
              <a:rPr lang="ar-SA" dirty="0" smtClean="0">
                <a:solidFill>
                  <a:srgbClr val="FF0000"/>
                </a:solidFill>
                <a:cs typeface="B Nazanin" panose="00000400000000000000" pitchFamily="2" charset="-78"/>
              </a:rPr>
              <a:t>(غیر آزمایشی)</a:t>
            </a:r>
            <a:endParaRPr lang="ar-SA" dirty="0">
              <a:solidFill>
                <a:srgbClr val="FF0000"/>
              </a:solidFill>
              <a:cs typeface="B Nazanin" panose="00000400000000000000" pitchFamily="2" charset="-78"/>
            </a:endParaRPr>
          </a:p>
          <a:p>
            <a:pPr algn="r" rtl="1"/>
            <a:r>
              <a:rPr lang="ar-SA" dirty="0">
                <a:cs typeface="B Nazanin" panose="00000400000000000000" pitchFamily="2" charset="-78"/>
              </a:rPr>
              <a:t>- تحقیق </a:t>
            </a:r>
            <a:r>
              <a:rPr lang="ar-SA" dirty="0" smtClean="0">
                <a:cs typeface="B Nazanin" panose="00000400000000000000" pitchFamily="2" charset="-78"/>
              </a:rPr>
              <a:t>آزمایشی</a:t>
            </a:r>
            <a:endParaRPr lang="fa-IR" dirty="0" smtClean="0">
              <a:cs typeface="B Nazanin" panose="00000400000000000000" pitchFamily="2" charset="-78"/>
            </a:endParaRPr>
          </a:p>
          <a:p>
            <a:pPr marL="0" indent="0" algn="r" rtl="1">
              <a:buNone/>
            </a:pPr>
            <a:endParaRPr lang="ar-SA" dirty="0">
              <a:cs typeface="B Nazanin" panose="00000400000000000000" pitchFamily="2" charset="-78"/>
            </a:endParaRPr>
          </a:p>
          <a:p>
            <a:pPr algn="r" rtl="1"/>
            <a:r>
              <a:rPr lang="ar-SA" b="1" u="sng" dirty="0">
                <a:cs typeface="B Nazanin" panose="00000400000000000000" pitchFamily="2" charset="-78"/>
              </a:rPr>
              <a:t>اقسام تحقیق </a:t>
            </a:r>
            <a:r>
              <a:rPr lang="ar-SA" b="1" u="sng" dirty="0" smtClean="0">
                <a:cs typeface="B Nazanin" panose="00000400000000000000" pitchFamily="2" charset="-78"/>
              </a:rPr>
              <a:t>توصیفی</a:t>
            </a:r>
            <a:endParaRPr lang="ar-SA" dirty="0">
              <a:cs typeface="B Nazanin" panose="00000400000000000000" pitchFamily="2" charset="-78"/>
            </a:endParaRPr>
          </a:p>
          <a:p>
            <a:pPr algn="r" rtl="1"/>
            <a:r>
              <a:rPr lang="ar-SA" dirty="0">
                <a:cs typeface="B Nazanin" panose="00000400000000000000" pitchFamily="2" charset="-78"/>
              </a:rPr>
              <a:t>- پیمایشی </a:t>
            </a:r>
            <a:r>
              <a:rPr lang="en-US" dirty="0">
                <a:cs typeface="B Nazanin" panose="00000400000000000000" pitchFamily="2" charset="-78"/>
              </a:rPr>
              <a:t>survey   </a:t>
            </a:r>
          </a:p>
          <a:p>
            <a:pPr algn="r" rtl="1"/>
            <a:r>
              <a:rPr lang="en-US" dirty="0">
                <a:cs typeface="B Nazanin" panose="00000400000000000000" pitchFamily="2" charset="-78"/>
              </a:rPr>
              <a:t>- </a:t>
            </a:r>
            <a:r>
              <a:rPr lang="ar-SA" dirty="0">
                <a:cs typeface="B Nazanin" panose="00000400000000000000" pitchFamily="2" charset="-78"/>
              </a:rPr>
              <a:t>همبستگی  </a:t>
            </a:r>
            <a:r>
              <a:rPr lang="en-US" dirty="0">
                <a:cs typeface="B Nazanin" panose="00000400000000000000" pitchFamily="2" charset="-78"/>
              </a:rPr>
              <a:t>correlational</a:t>
            </a:r>
          </a:p>
          <a:p>
            <a:pPr algn="r" rtl="1"/>
            <a:r>
              <a:rPr lang="en-US" dirty="0">
                <a:cs typeface="B Nazanin" panose="00000400000000000000" pitchFamily="2" charset="-78"/>
              </a:rPr>
              <a:t>- </a:t>
            </a:r>
            <a:r>
              <a:rPr lang="ar-SA" dirty="0">
                <a:cs typeface="B Nazanin" panose="00000400000000000000" pitchFamily="2" charset="-78"/>
              </a:rPr>
              <a:t>پس رویدادی (علّی - مقایسه ای ) </a:t>
            </a:r>
            <a:r>
              <a:rPr lang="en-US" dirty="0">
                <a:cs typeface="B Nazanin" panose="00000400000000000000" pitchFamily="2" charset="-78"/>
              </a:rPr>
              <a:t>post factor -   EX</a:t>
            </a:r>
          </a:p>
          <a:p>
            <a:pPr algn="r" rtl="1"/>
            <a:r>
              <a:rPr lang="en-US" dirty="0">
                <a:cs typeface="B Nazanin" panose="00000400000000000000" pitchFamily="2" charset="-78"/>
              </a:rPr>
              <a:t>- </a:t>
            </a:r>
            <a:r>
              <a:rPr lang="ar-SA" dirty="0">
                <a:cs typeface="B Nazanin" panose="00000400000000000000" pitchFamily="2" charset="-78"/>
              </a:rPr>
              <a:t>بررسی موردی  </a:t>
            </a:r>
            <a:r>
              <a:rPr lang="en-US" dirty="0">
                <a:cs typeface="B Nazanin" panose="00000400000000000000" pitchFamily="2" charset="-78"/>
              </a:rPr>
              <a:t>case study</a:t>
            </a:r>
          </a:p>
          <a:p>
            <a:pPr algn="r" rtl="1"/>
            <a:r>
              <a:rPr lang="en-US" dirty="0">
                <a:cs typeface="B Nazanin" panose="00000400000000000000" pitchFamily="2" charset="-78"/>
              </a:rPr>
              <a:t>-  </a:t>
            </a:r>
            <a:r>
              <a:rPr lang="ar-SA" dirty="0">
                <a:solidFill>
                  <a:srgbClr val="FF0000"/>
                </a:solidFill>
                <a:cs typeface="B Nazanin" panose="00000400000000000000" pitchFamily="2" charset="-78"/>
              </a:rPr>
              <a:t>اقدام پژوهی </a:t>
            </a:r>
            <a:r>
              <a:rPr lang="en-US" dirty="0">
                <a:solidFill>
                  <a:srgbClr val="FF0000"/>
                </a:solidFill>
                <a:cs typeface="B Nazanin" panose="00000400000000000000" pitchFamily="2" charset="-78"/>
              </a:rPr>
              <a:t>Action research</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41581442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algn="r" rtl="1"/>
            <a:r>
              <a:rPr lang="ar-SA" dirty="0">
                <a:cs typeface="B Nazanin" panose="00000400000000000000" pitchFamily="2" charset="-78"/>
              </a:rPr>
              <a:t>گام پنجم ، </a:t>
            </a:r>
            <a:r>
              <a:rPr lang="ar-SA" dirty="0">
                <a:solidFill>
                  <a:srgbClr val="FF0000"/>
                </a:solidFill>
                <a:cs typeface="B Nazanin" panose="00000400000000000000" pitchFamily="2" charset="-78"/>
              </a:rPr>
              <a:t>درک شرایط موجود و </a:t>
            </a:r>
            <a:r>
              <a:rPr lang="fa-IR" dirty="0" smtClean="0">
                <a:solidFill>
                  <a:srgbClr val="FF0000"/>
                </a:solidFill>
                <a:cs typeface="B Nazanin" panose="00000400000000000000" pitchFamily="2" charset="-78"/>
              </a:rPr>
              <a:t>مبادله</a:t>
            </a:r>
            <a:r>
              <a:rPr lang="ar-SA" dirty="0" smtClean="0">
                <a:solidFill>
                  <a:srgbClr val="FF0000"/>
                </a:solidFill>
                <a:cs typeface="B Nazanin" panose="00000400000000000000" pitchFamily="2" charset="-78"/>
              </a:rPr>
              <a:t> </a:t>
            </a:r>
            <a:r>
              <a:rPr lang="ar-SA" dirty="0">
                <a:solidFill>
                  <a:srgbClr val="FF0000"/>
                </a:solidFill>
                <a:cs typeface="B Nazanin" panose="00000400000000000000" pitchFamily="2" charset="-78"/>
              </a:rPr>
              <a:t>افکار با مدیران و سیاستگذاران</a:t>
            </a:r>
            <a:r>
              <a:rPr lang="ar-SA" dirty="0">
                <a:cs typeface="B Nazanin" panose="00000400000000000000" pitchFamily="2" charset="-78"/>
              </a:rPr>
              <a:t>:</a:t>
            </a:r>
          </a:p>
          <a:p>
            <a:pPr algn="r" rtl="1"/>
            <a:r>
              <a:rPr lang="ar-SA" dirty="0">
                <a:cs typeface="B Nazanin" panose="00000400000000000000" pitchFamily="2" charset="-78"/>
              </a:rPr>
              <a:t>مفروضه1 پذیرش این که تغییر با کندی و قدم به قدم انجام می پذیرد.</a:t>
            </a:r>
          </a:p>
          <a:p>
            <a:pPr algn="r" rtl="1"/>
            <a:r>
              <a:rPr lang="ar-SA" dirty="0">
                <a:cs typeface="B Nazanin" panose="00000400000000000000" pitchFamily="2" charset="-78"/>
              </a:rPr>
              <a:t>مفروضه2 پذیرش این که می توان طرز عمل دیگران را تغییر دهیم! یا نمی توان کاملاً به آن اطمینان داشت.</a:t>
            </a:r>
          </a:p>
          <a:p>
            <a:pPr algn="r" rtl="1"/>
            <a:r>
              <a:rPr lang="ar-SA" dirty="0">
                <a:cs typeface="B Nazanin" panose="00000400000000000000" pitchFamily="2" charset="-78"/>
              </a:rPr>
              <a:t>مفروضه3 پذیرش این که امور را می توان تغییر داد، اما ممکن است موانع ساختاری یا سازمانی انجام آنها را امکان پذیر نکند.</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2226798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شرایط </a:t>
            </a:r>
            <a:r>
              <a:rPr lang="ar-SA" sz="2800" dirty="0">
                <a:solidFill>
                  <a:srgbClr val="FF0000"/>
                </a:solidFill>
                <a:cs typeface="B Nazanin" panose="00000400000000000000" pitchFamily="2" charset="-78"/>
              </a:rPr>
              <a:t>موجود را برای انجام کار خویش چگونه می بینید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1827195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fontScale="92500" lnSpcReduction="20000"/>
          </a:bodyPr>
          <a:lstStyle/>
          <a:p>
            <a:pPr marL="0" indent="0" algn="r" rtl="1">
              <a:buNone/>
            </a:pPr>
            <a:r>
              <a:rPr lang="ar-SA" dirty="0">
                <a:cs typeface="B Nazanin" panose="00000400000000000000" pitchFamily="2" charset="-78"/>
              </a:rPr>
              <a:t>گام ششم ، در این گام به </a:t>
            </a:r>
            <a:r>
              <a:rPr lang="ar-SA" dirty="0">
                <a:solidFill>
                  <a:srgbClr val="FF0000"/>
                </a:solidFill>
                <a:cs typeface="B Nazanin" panose="00000400000000000000" pitchFamily="2" charset="-78"/>
              </a:rPr>
              <a:t>تقویت مهارت های برقراری ارتباط و دعوت شرکت کنندگان درطرح</a:t>
            </a:r>
            <a:r>
              <a:rPr lang="ar-SA" dirty="0">
                <a:cs typeface="B Nazanin" panose="00000400000000000000" pitchFamily="2" charset="-78"/>
              </a:rPr>
              <a:t> پرداخته می شود:</a:t>
            </a:r>
          </a:p>
          <a:p>
            <a:pPr algn="r" rtl="1"/>
            <a:r>
              <a:rPr lang="ar-SA" dirty="0">
                <a:cs typeface="B Nazanin" panose="00000400000000000000" pitchFamily="2" charset="-78"/>
              </a:rPr>
              <a:t>مهارت های گوش دادن به دیگران</a:t>
            </a:r>
          </a:p>
          <a:p>
            <a:pPr algn="r" rtl="1"/>
            <a:r>
              <a:rPr lang="ar-SA" dirty="0">
                <a:cs typeface="B Nazanin" panose="00000400000000000000" pitchFamily="2" charset="-78"/>
              </a:rPr>
              <a:t>مهارت های مدیریت اجرای طرح و ادارة جلسه</a:t>
            </a:r>
          </a:p>
          <a:p>
            <a:pPr algn="r" rtl="1"/>
            <a:r>
              <a:rPr lang="ar-SA" dirty="0">
                <a:cs typeface="B Nazanin" panose="00000400000000000000" pitchFamily="2" charset="-78"/>
              </a:rPr>
              <a:t>مهارت های کار گروهی و تعاون</a:t>
            </a:r>
          </a:p>
          <a:p>
            <a:pPr algn="r" rtl="1"/>
            <a:r>
              <a:rPr lang="ar-SA" dirty="0">
                <a:cs typeface="B Nazanin" panose="00000400000000000000" pitchFamily="2" charset="-78"/>
              </a:rPr>
              <a:t>احترام به عقاید دیگران</a:t>
            </a:r>
          </a:p>
          <a:p>
            <a:pPr algn="r" rtl="1"/>
            <a:r>
              <a:rPr lang="ar-SA" dirty="0">
                <a:cs typeface="B Nazanin" panose="00000400000000000000" pitchFamily="2" charset="-78"/>
              </a:rPr>
              <a:t>مهارت های ارتباطی کلامی</a:t>
            </a:r>
          </a:p>
          <a:p>
            <a:pPr algn="r" rtl="1"/>
            <a:r>
              <a:rPr lang="ar-SA" dirty="0">
                <a:cs typeface="B Nazanin" panose="00000400000000000000" pitchFamily="2" charset="-78"/>
              </a:rPr>
              <a:t> تأکید بر مشارکت افراد دراقدام پژوهی</a:t>
            </a:r>
          </a:p>
          <a:p>
            <a:pPr algn="r" rtl="1"/>
            <a:r>
              <a:rPr lang="ar-SA" dirty="0">
                <a:cs typeface="B Nazanin" panose="00000400000000000000" pitchFamily="2" charset="-78"/>
              </a:rPr>
              <a:t> رعایت لحن مناسب سخن در گفتارهای ارتباطی</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26842749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در </a:t>
            </a:r>
            <a:r>
              <a:rPr lang="ar-SA" sz="2800" dirty="0">
                <a:solidFill>
                  <a:srgbClr val="FF0000"/>
                </a:solidFill>
                <a:cs typeface="B Nazanin" panose="00000400000000000000" pitchFamily="2" charset="-78"/>
              </a:rPr>
              <a:t>حوزه کاری تان افرادی که می توانند در فرآیند کار به شما کمک کنند شناسایی نموده و آنها را برای همکاری دعوت کنید. (متقاعد نمایید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274288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algn="r" rtl="1"/>
            <a:r>
              <a:rPr lang="ar-SA" dirty="0">
                <a:cs typeface="B Nazanin" panose="00000400000000000000" pitchFamily="2" charset="-78"/>
              </a:rPr>
              <a:t>گام هفتم ، </a:t>
            </a:r>
            <a:r>
              <a:rPr lang="ar-SA" dirty="0">
                <a:solidFill>
                  <a:srgbClr val="FF0000"/>
                </a:solidFill>
                <a:cs typeface="B Nazanin" panose="00000400000000000000" pitchFamily="2" charset="-78"/>
              </a:rPr>
              <a:t>با انجام این گام به اخلاق پژوهش توجه کرده، از ناظران بالقوه برای اعتبار بخشی طرح اقدام پژوهی دعوت به عمل می آید:</a:t>
            </a:r>
          </a:p>
          <a:p>
            <a:pPr algn="r" rtl="1"/>
            <a:r>
              <a:rPr lang="ar-SA" dirty="0">
                <a:cs typeface="B Nazanin" panose="00000400000000000000" pitchFamily="2" charset="-78"/>
              </a:rPr>
              <a:t>کسب موافقت لازم مسوولان و مدیران، شرکت کنندگان و  سایر افراد ذیربط، </a:t>
            </a:r>
            <a:endParaRPr lang="fa-IR" dirty="0" smtClean="0">
              <a:cs typeface="B Nazanin" panose="00000400000000000000" pitchFamily="2" charset="-78"/>
            </a:endParaRPr>
          </a:p>
          <a:p>
            <a:pPr algn="r" rtl="1"/>
            <a:r>
              <a:rPr lang="ar-SA" dirty="0" smtClean="0">
                <a:cs typeface="B Nazanin" panose="00000400000000000000" pitchFamily="2" charset="-78"/>
              </a:rPr>
              <a:t>اطمینان </a:t>
            </a:r>
            <a:r>
              <a:rPr lang="ar-SA" dirty="0">
                <a:cs typeface="B Nazanin" panose="00000400000000000000" pitchFamily="2" charset="-78"/>
              </a:rPr>
              <a:t>دادن نسبت به محرمانه ماندن اطلاعات و دیگر داده ها.</a:t>
            </a:r>
          </a:p>
          <a:p>
            <a:pPr algn="r" rtl="1"/>
            <a:r>
              <a:rPr lang="ar-SA" dirty="0">
                <a:cs typeface="B Nazanin" panose="00000400000000000000" pitchFamily="2" charset="-78"/>
              </a:rPr>
              <a:t>رعایت آزادی شرکت کنندگان بر ترک فرایند اقدام پژوهی درصورت لزوم.</a:t>
            </a:r>
          </a:p>
          <a:p>
            <a:pPr algn="r" rtl="1"/>
            <a:r>
              <a:rPr lang="ar-SA" dirty="0">
                <a:cs typeface="B Nazanin" panose="00000400000000000000" pitchFamily="2" charset="-78"/>
              </a:rPr>
              <a:t> اطلاع رسانی درباره پیشرفت اجرای طرح و نتایج حاصل از اجرای نهایی</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(توجه </a:t>
            </a:r>
            <a:r>
              <a:rPr lang="ar-SA" dirty="0">
                <a:cs typeface="B Nazanin" panose="00000400000000000000" pitchFamily="2" charset="-78"/>
              </a:rPr>
              <a:t>به انتظارات و </a:t>
            </a:r>
            <a:r>
              <a:rPr lang="ar-SA" dirty="0" smtClean="0">
                <a:cs typeface="B Nazanin" panose="00000400000000000000" pitchFamily="2" charset="-78"/>
              </a:rPr>
              <a:t>تعهدات)</a:t>
            </a:r>
            <a:endParaRPr lang="ar-SA"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28061117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فعالیت </a:t>
            </a:r>
            <a:r>
              <a:rPr lang="ar-SA" sz="2800" dirty="0">
                <a:solidFill>
                  <a:srgbClr val="FF0000"/>
                </a:solidFill>
                <a:cs typeface="B Nazanin" panose="00000400000000000000" pitchFamily="2" charset="-78"/>
              </a:rPr>
              <a:t>هایی که شما برای اعتبار بخشی طرح خویش انجام داده اید کدامند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639878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2060620"/>
            <a:ext cx="10363826" cy="4198512"/>
          </a:xfrm>
        </p:spPr>
        <p:txBody>
          <a:bodyPr>
            <a:normAutofit fontScale="77500" lnSpcReduction="20000"/>
          </a:bodyPr>
          <a:lstStyle/>
          <a:p>
            <a:pPr marL="0" indent="0" algn="r" rtl="1">
              <a:buNone/>
            </a:pPr>
            <a:r>
              <a:rPr lang="ar-SA" sz="2400" dirty="0">
                <a:solidFill>
                  <a:srgbClr val="FF0000"/>
                </a:solidFill>
                <a:cs typeface="B Nazanin" panose="00000400000000000000" pitchFamily="2" charset="-78"/>
              </a:rPr>
              <a:t>- مرحله تدوین برنامه</a:t>
            </a:r>
          </a:p>
          <a:p>
            <a:pPr algn="r" rtl="1"/>
            <a:r>
              <a:rPr lang="ar-SA" sz="2400" dirty="0">
                <a:cs typeface="B Nazanin" panose="00000400000000000000" pitchFamily="2" charset="-78"/>
              </a:rPr>
              <a:t>گام </a:t>
            </a:r>
            <a:r>
              <a:rPr lang="ar-SA" sz="2400" dirty="0" smtClean="0">
                <a:cs typeface="B Nazanin" panose="00000400000000000000" pitchFamily="2" charset="-78"/>
              </a:rPr>
              <a:t>هشتم، </a:t>
            </a:r>
            <a:r>
              <a:rPr lang="ar-SA" sz="2400" dirty="0">
                <a:cs typeface="B Nazanin" panose="00000400000000000000" pitchFamily="2" charset="-78"/>
              </a:rPr>
              <a:t>در این گام به تشخیص جنبه اصلی مورد نظر برای بهبود اقدام پرداخته می شود.</a:t>
            </a:r>
          </a:p>
          <a:p>
            <a:pPr algn="r" rtl="1"/>
            <a:r>
              <a:rPr lang="ar-SA" sz="2400" dirty="0">
                <a:cs typeface="B Nazanin" panose="00000400000000000000" pitchFamily="2" charset="-78"/>
              </a:rPr>
              <a:t>فعالیتهای مربوط به این مورد عبارتند از: توجه به وضعیت </a:t>
            </a:r>
            <a:r>
              <a:rPr lang="ar-SA" sz="2400" dirty="0" smtClean="0">
                <a:cs typeface="B Nazanin" panose="00000400000000000000" pitchFamily="2" charset="-78"/>
              </a:rPr>
              <a:t>موجود،</a:t>
            </a:r>
            <a:r>
              <a:rPr lang="ar-SA" sz="2400" dirty="0">
                <a:cs typeface="B Nazanin" panose="00000400000000000000" pitchFamily="2" charset="-78"/>
              </a:rPr>
              <a:t> </a:t>
            </a:r>
            <a:endParaRPr lang="fa-IR" sz="2400" dirty="0" smtClean="0">
              <a:cs typeface="B Nazanin" panose="00000400000000000000" pitchFamily="2" charset="-78"/>
            </a:endParaRPr>
          </a:p>
          <a:p>
            <a:pPr algn="r" rtl="1"/>
            <a:r>
              <a:rPr lang="ar-SA" sz="2400" dirty="0" smtClean="0">
                <a:cs typeface="B Nazanin" panose="00000400000000000000" pitchFamily="2" charset="-78"/>
              </a:rPr>
              <a:t>تشخیص </a:t>
            </a:r>
            <a:r>
              <a:rPr lang="ar-SA" sz="2400" dirty="0">
                <a:cs typeface="B Nazanin" panose="00000400000000000000" pitchFamily="2" charset="-78"/>
              </a:rPr>
              <a:t>سطح اقدام فرد/گروه/ سازمان و دلایل انتخاب جنبه اصلی، </a:t>
            </a:r>
            <a:endParaRPr lang="fa-IR" sz="2400" dirty="0" smtClean="0">
              <a:cs typeface="B Nazanin" panose="00000400000000000000" pitchFamily="2" charset="-78"/>
            </a:endParaRPr>
          </a:p>
          <a:p>
            <a:pPr algn="r" rtl="1"/>
            <a:r>
              <a:rPr lang="ar-SA" sz="2400" dirty="0" smtClean="0">
                <a:cs typeface="B Nazanin" panose="00000400000000000000" pitchFamily="2" charset="-78"/>
              </a:rPr>
              <a:t>توجه </a:t>
            </a:r>
            <a:r>
              <a:rPr lang="ar-SA" sz="2400" dirty="0">
                <a:cs typeface="B Nazanin" panose="00000400000000000000" pitchFamily="2" charset="-78"/>
              </a:rPr>
              <a:t>به نحوه فعالیت اقدام پژوهی در ارتباط با موضوع، </a:t>
            </a:r>
            <a:endParaRPr lang="fa-IR" sz="2400" dirty="0" smtClean="0">
              <a:cs typeface="B Nazanin" panose="00000400000000000000" pitchFamily="2" charset="-78"/>
            </a:endParaRPr>
          </a:p>
          <a:p>
            <a:pPr algn="r" rtl="1"/>
            <a:r>
              <a:rPr lang="ar-SA" sz="2400" dirty="0" smtClean="0">
                <a:cs typeface="B Nazanin" panose="00000400000000000000" pitchFamily="2" charset="-78"/>
              </a:rPr>
              <a:t>شناسایی </a:t>
            </a:r>
            <a:r>
              <a:rPr lang="ar-SA" sz="2400" dirty="0">
                <a:cs typeface="B Nazanin" panose="00000400000000000000" pitchFamily="2" charset="-78"/>
              </a:rPr>
              <a:t>ارزش های حرفه </a:t>
            </a:r>
            <a:r>
              <a:rPr lang="ar-SA" sz="2400" dirty="0" smtClean="0">
                <a:cs typeface="B Nazanin" panose="00000400000000000000" pitchFamily="2" charset="-78"/>
              </a:rPr>
              <a:t>ای</a:t>
            </a:r>
            <a:r>
              <a:rPr lang="fa-IR" sz="2400" dirty="0">
                <a:cs typeface="B Nazanin" panose="00000400000000000000" pitchFamily="2" charset="-78"/>
              </a:rPr>
              <a:t> (دانش، ارتباط، سازماندهی، </a:t>
            </a:r>
            <a:r>
              <a:rPr lang="fa-IR" sz="2400" dirty="0" smtClean="0">
                <a:cs typeface="B Nazanin" panose="00000400000000000000" pitchFamily="2" charset="-78"/>
              </a:rPr>
              <a:t>پداگوژی </a:t>
            </a:r>
            <a:r>
              <a:rPr lang="fa-IR" sz="1600" dirty="0" smtClean="0">
                <a:cs typeface="B Nazanin" panose="00000400000000000000" pitchFamily="2" charset="-78"/>
              </a:rPr>
              <a:t>(تعیین نیاز، تنظیم برنامه، استفاده از فن آوری، طراحی فعالیت ها برای تسهیل یادگیری)</a:t>
            </a:r>
            <a:r>
              <a:rPr lang="fa-IR" sz="2400" dirty="0" smtClean="0">
                <a:cs typeface="B Nazanin" panose="00000400000000000000" pitchFamily="2" charset="-78"/>
              </a:rPr>
              <a:t>)</a:t>
            </a:r>
            <a:r>
              <a:rPr lang="ar-SA" sz="2400" dirty="0" smtClean="0">
                <a:cs typeface="B Nazanin" panose="00000400000000000000" pitchFamily="2" charset="-78"/>
              </a:rPr>
              <a:t>،</a:t>
            </a:r>
            <a:r>
              <a:rPr lang="fa-IR" sz="2400" dirty="0" smtClean="0">
                <a:cs typeface="B Nazanin" panose="00000400000000000000" pitchFamily="2" charset="-78"/>
              </a:rPr>
              <a:t> </a:t>
            </a:r>
          </a:p>
          <a:p>
            <a:pPr algn="r" rtl="1"/>
            <a:r>
              <a:rPr lang="ar-SA" sz="2400" dirty="0" smtClean="0">
                <a:cs typeface="B Nazanin" panose="00000400000000000000" pitchFamily="2" charset="-78"/>
              </a:rPr>
              <a:t>پی </a:t>
            </a:r>
            <a:r>
              <a:rPr lang="ar-SA" sz="2400" dirty="0">
                <a:cs typeface="B Nazanin" panose="00000400000000000000" pitchFamily="2" charset="-78"/>
              </a:rPr>
              <a:t>بردن به ارزش های </a:t>
            </a:r>
            <a:r>
              <a:rPr lang="ar-SA" sz="2400" dirty="0" smtClean="0">
                <a:cs typeface="B Nazanin" panose="00000400000000000000" pitchFamily="2" charset="-78"/>
              </a:rPr>
              <a:t>فردی،</a:t>
            </a:r>
            <a:r>
              <a:rPr lang="fa-IR" sz="2400" dirty="0" smtClean="0">
                <a:cs typeface="B Nazanin" panose="00000400000000000000" pitchFamily="2" charset="-78"/>
              </a:rPr>
              <a:t> </a:t>
            </a:r>
          </a:p>
          <a:p>
            <a:pPr algn="r" rtl="1"/>
            <a:r>
              <a:rPr lang="ar-SA" sz="2400" dirty="0" smtClean="0">
                <a:cs typeface="B Nazanin" panose="00000400000000000000" pitchFamily="2" charset="-78"/>
              </a:rPr>
              <a:t>درک </a:t>
            </a:r>
            <a:r>
              <a:rPr lang="ar-SA" sz="2400" dirty="0">
                <a:cs typeface="B Nazanin" panose="00000400000000000000" pitchFamily="2" charset="-78"/>
              </a:rPr>
              <a:t>درست از وضعیت موجود و توجیه اقدام برای بهبود آن، </a:t>
            </a:r>
            <a:endParaRPr lang="fa-IR" sz="2400" dirty="0" smtClean="0">
              <a:cs typeface="B Nazanin" panose="00000400000000000000" pitchFamily="2" charset="-78"/>
            </a:endParaRPr>
          </a:p>
          <a:p>
            <a:pPr algn="r" rtl="1"/>
            <a:r>
              <a:rPr lang="ar-SA" sz="2400" dirty="0" smtClean="0">
                <a:cs typeface="B Nazanin" panose="00000400000000000000" pitchFamily="2" charset="-78"/>
              </a:rPr>
              <a:t>تهیه </a:t>
            </a:r>
            <a:r>
              <a:rPr lang="ar-SA" sz="2400" dirty="0">
                <a:cs typeface="B Nazanin" panose="00000400000000000000" pitchFamily="2" charset="-78"/>
              </a:rPr>
              <a:t>یادداشتی درباره ارزش های حرفه ای فرد </a:t>
            </a:r>
            <a:r>
              <a:rPr lang="ar-SA" sz="2400" dirty="0" smtClean="0">
                <a:cs typeface="B Nazanin" panose="00000400000000000000" pitchFamily="2" charset="-78"/>
              </a:rPr>
              <a:t>برای </a:t>
            </a:r>
            <a:r>
              <a:rPr lang="ar-SA" sz="2400" dirty="0">
                <a:cs typeface="B Nazanin" panose="00000400000000000000" pitchFamily="2" charset="-78"/>
              </a:rPr>
              <a:t>استفاده در آینده</a:t>
            </a:r>
            <a:r>
              <a:rPr lang="ar-SA" sz="2400" dirty="0" smtClean="0">
                <a:cs typeface="B Nazanin" panose="00000400000000000000" pitchFamily="2" charset="-78"/>
              </a:rPr>
              <a:t>،</a:t>
            </a:r>
            <a:endParaRPr lang="fa-IR" sz="2400" dirty="0" smtClean="0">
              <a:cs typeface="B Nazanin" panose="00000400000000000000" pitchFamily="2" charset="-78"/>
            </a:endParaRPr>
          </a:p>
          <a:p>
            <a:pPr algn="r" rtl="1"/>
            <a:r>
              <a:rPr lang="ar-SA" sz="2400" dirty="0">
                <a:cs typeface="B Nazanin" panose="00000400000000000000" pitchFamily="2" charset="-78"/>
              </a:rPr>
              <a:t> برگزیدن دیدگاه قدم به قدم برای دستیابی به هدف</a:t>
            </a:r>
          </a:p>
          <a:p>
            <a:pPr algn="r"/>
            <a:endParaRPr lang="en-US" sz="2400" dirty="0">
              <a:cs typeface="B Nazanin" panose="00000400000000000000" pitchFamily="2" charset="-78"/>
            </a:endParaRPr>
          </a:p>
        </p:txBody>
      </p:sp>
    </p:spTree>
    <p:extLst>
      <p:ext uri="{BB962C8B-B14F-4D97-AF65-F5344CB8AC3E}">
        <p14:creationId xmlns:p14="http://schemas.microsoft.com/office/powerpoint/2010/main" val="30668121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فعالیت </a:t>
            </a:r>
            <a:r>
              <a:rPr lang="ar-SA" sz="2800" dirty="0">
                <a:solidFill>
                  <a:srgbClr val="FF0000"/>
                </a:solidFill>
                <a:cs typeface="B Nazanin" panose="00000400000000000000" pitchFamily="2" charset="-78"/>
              </a:rPr>
              <a:t>هایی را که شما را به جنبه اصلی راهنمایی نموده است را بنویسید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5755866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fontScale="85000" lnSpcReduction="20000"/>
          </a:bodyPr>
          <a:lstStyle/>
          <a:p>
            <a:pPr marL="0" indent="0" algn="r" rtl="1">
              <a:buNone/>
            </a:pPr>
            <a:r>
              <a:rPr lang="ar-SA" sz="2400" dirty="0">
                <a:cs typeface="B Nazanin" panose="00000400000000000000" pitchFamily="2" charset="-78"/>
              </a:rPr>
              <a:t>گام نهم ، در اجرای این گام به </a:t>
            </a:r>
            <a:r>
              <a:rPr lang="ar-SA" sz="2400" dirty="0">
                <a:solidFill>
                  <a:srgbClr val="FF0000"/>
                </a:solidFill>
                <a:cs typeface="B Nazanin" panose="00000400000000000000" pitchFamily="2" charset="-78"/>
              </a:rPr>
              <a:t>بیان وضعیت مطلوب، ملاک ها و نشانگرهای آن </a:t>
            </a:r>
            <a:r>
              <a:rPr lang="ar-SA" sz="2400" dirty="0">
                <a:cs typeface="B Nazanin" panose="00000400000000000000" pitchFamily="2" charset="-78"/>
              </a:rPr>
              <a:t>پرداخته می شود.</a:t>
            </a:r>
          </a:p>
          <a:p>
            <a:pPr marL="0" indent="0" algn="r" rtl="1">
              <a:buNone/>
            </a:pPr>
            <a:r>
              <a:rPr lang="ar-SA" sz="2400" dirty="0">
                <a:cs typeface="B Nazanin" panose="00000400000000000000" pitchFamily="2" charset="-78"/>
              </a:rPr>
              <a:t>فعالیتهای مربوط به این گام به شرح زیر است: </a:t>
            </a:r>
            <a:endParaRPr lang="fa-IR" sz="2400" dirty="0" smtClean="0">
              <a:cs typeface="B Nazanin" panose="00000400000000000000" pitchFamily="2" charset="-78"/>
            </a:endParaRPr>
          </a:p>
          <a:p>
            <a:pPr algn="r" rtl="1"/>
            <a:r>
              <a:rPr lang="ar-SA" sz="2400" dirty="0" smtClean="0">
                <a:cs typeface="B Nazanin" panose="00000400000000000000" pitchFamily="2" charset="-78"/>
              </a:rPr>
              <a:t>تبلور </a:t>
            </a:r>
            <a:r>
              <a:rPr lang="ar-SA" sz="2400" dirty="0">
                <a:cs typeface="B Nazanin" panose="00000400000000000000" pitchFamily="2" charset="-78"/>
              </a:rPr>
              <a:t>علمی وضعیت </a:t>
            </a:r>
            <a:r>
              <a:rPr lang="ar-SA" sz="2400" dirty="0" smtClean="0">
                <a:cs typeface="B Nazanin" panose="00000400000000000000" pitchFamily="2" charset="-78"/>
              </a:rPr>
              <a:t>مطلوب،</a:t>
            </a:r>
            <a:endParaRPr lang="fa-IR" sz="2400" dirty="0" smtClean="0">
              <a:cs typeface="B Nazanin" panose="00000400000000000000" pitchFamily="2" charset="-78"/>
            </a:endParaRPr>
          </a:p>
          <a:p>
            <a:pPr algn="r" rtl="1"/>
            <a:r>
              <a:rPr lang="ar-SA" sz="2400" dirty="0" smtClean="0">
                <a:cs typeface="B Nazanin" panose="00000400000000000000" pitchFamily="2" charset="-78"/>
              </a:rPr>
              <a:t>جنبه </a:t>
            </a:r>
            <a:r>
              <a:rPr lang="ar-SA" sz="2400" dirty="0">
                <a:cs typeface="B Nazanin" panose="00000400000000000000" pitchFamily="2" charset="-78"/>
              </a:rPr>
              <a:t>اصلی مورد </a:t>
            </a:r>
            <a:r>
              <a:rPr lang="ar-SA" sz="2400" dirty="0" smtClean="0">
                <a:cs typeface="B Nazanin" panose="00000400000000000000" pitchFamily="2" charset="-78"/>
              </a:rPr>
              <a:t>نظر</a:t>
            </a:r>
            <a:r>
              <a:rPr lang="fa-IR" sz="2400" dirty="0">
                <a:cs typeface="B Nazanin" panose="00000400000000000000" pitchFamily="2" charset="-78"/>
              </a:rPr>
              <a:t> </a:t>
            </a:r>
            <a:r>
              <a:rPr lang="ar-SA" sz="2400" dirty="0" smtClean="0">
                <a:cs typeface="B Nazanin" panose="00000400000000000000" pitchFamily="2" charset="-78"/>
              </a:rPr>
              <a:t>وضعیت مطلوب، </a:t>
            </a:r>
            <a:endParaRPr lang="fa-IR" sz="2400" dirty="0" smtClean="0">
              <a:cs typeface="B Nazanin" panose="00000400000000000000" pitchFamily="2" charset="-78"/>
            </a:endParaRPr>
          </a:p>
          <a:p>
            <a:pPr algn="r" rtl="1"/>
            <a:r>
              <a:rPr lang="ar-SA" sz="2400" dirty="0" smtClean="0">
                <a:cs typeface="B Nazanin" panose="00000400000000000000" pitchFamily="2" charset="-78"/>
              </a:rPr>
              <a:t>ارزش </a:t>
            </a:r>
            <a:r>
              <a:rPr lang="ar-SA" sz="2400" dirty="0">
                <a:cs typeface="B Nazanin" panose="00000400000000000000" pitchFamily="2" charset="-78"/>
              </a:rPr>
              <a:t>های حرفه ای وضعیت </a:t>
            </a:r>
            <a:r>
              <a:rPr lang="ar-SA" sz="2400" dirty="0" smtClean="0">
                <a:cs typeface="B Nazanin" panose="00000400000000000000" pitchFamily="2" charset="-78"/>
              </a:rPr>
              <a:t>مطلوب،</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رفتار فردی وضعیت </a:t>
            </a:r>
            <a:r>
              <a:rPr lang="ar-SA" sz="2400" dirty="0" smtClean="0">
                <a:cs typeface="B Nazanin" panose="00000400000000000000" pitchFamily="2" charset="-78"/>
              </a:rPr>
              <a:t>مطلوب، </a:t>
            </a:r>
            <a:endParaRPr lang="fa-IR" sz="2400" dirty="0" smtClean="0">
              <a:cs typeface="B Nazanin" panose="00000400000000000000" pitchFamily="2" charset="-78"/>
            </a:endParaRPr>
          </a:p>
          <a:p>
            <a:pPr algn="r" rtl="1"/>
            <a:r>
              <a:rPr lang="ar-SA" sz="2400" dirty="0" smtClean="0">
                <a:cs typeface="B Nazanin" panose="00000400000000000000" pitchFamily="2" charset="-78"/>
              </a:rPr>
              <a:t>روابط </a:t>
            </a:r>
            <a:r>
              <a:rPr lang="ar-SA" sz="2400" dirty="0">
                <a:cs typeface="B Nazanin" panose="00000400000000000000" pitchFamily="2" charset="-78"/>
              </a:rPr>
              <a:t>سازمانی ملاک های وضعیت مطلوب </a:t>
            </a:r>
            <a:endParaRPr lang="fa-IR" sz="2400" dirty="0" smtClean="0">
              <a:cs typeface="B Nazanin" panose="00000400000000000000" pitchFamily="2" charset="-78"/>
            </a:endParaRPr>
          </a:p>
          <a:p>
            <a:pPr algn="r" rtl="1"/>
            <a:r>
              <a:rPr lang="ar-SA" sz="2400" dirty="0" smtClean="0">
                <a:cs typeface="B Nazanin" panose="00000400000000000000" pitchFamily="2" charset="-78"/>
              </a:rPr>
              <a:t>نشانگرهای </a:t>
            </a:r>
            <a:r>
              <a:rPr lang="ar-SA" sz="2400" dirty="0">
                <a:cs typeface="B Nazanin" panose="00000400000000000000" pitchFamily="2" charset="-78"/>
              </a:rPr>
              <a:t>وضعیت </a:t>
            </a:r>
            <a:r>
              <a:rPr lang="ar-SA" sz="2400" dirty="0" smtClean="0">
                <a:cs typeface="B Nazanin" panose="00000400000000000000" pitchFamily="2" charset="-78"/>
              </a:rPr>
              <a:t>مطلوب</a:t>
            </a:r>
            <a:r>
              <a:rPr lang="fa-IR" sz="2400" dirty="0" smtClean="0">
                <a:cs typeface="B Nazanin" panose="00000400000000000000" pitchFamily="2" charset="-78"/>
              </a:rPr>
              <a:t>.</a:t>
            </a:r>
            <a:endParaRPr lang="ar-SA" sz="2400" dirty="0">
              <a:cs typeface="B Nazanin" panose="00000400000000000000" pitchFamily="2" charset="-78"/>
            </a:endParaRPr>
          </a:p>
          <a:p>
            <a:pPr algn="r"/>
            <a:endParaRPr lang="en-US" sz="2400" dirty="0">
              <a:cs typeface="B Nazanin" panose="00000400000000000000" pitchFamily="2" charset="-78"/>
            </a:endParaRPr>
          </a:p>
        </p:txBody>
      </p:sp>
    </p:spTree>
    <p:extLst>
      <p:ext uri="{BB962C8B-B14F-4D97-AF65-F5344CB8AC3E}">
        <p14:creationId xmlns:p14="http://schemas.microsoft.com/office/powerpoint/2010/main" val="1575600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 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marL="0" indent="0" algn="ctr" rtl="1">
              <a:buNone/>
            </a:pPr>
            <a:r>
              <a:rPr lang="ar-SA" sz="3200" dirty="0" smtClean="0">
                <a:solidFill>
                  <a:srgbClr val="FF0000"/>
                </a:solidFill>
                <a:cs typeface="B Nazanin" panose="00000400000000000000" pitchFamily="2" charset="-78"/>
              </a:rPr>
              <a:t>ویژگیها و</a:t>
            </a:r>
            <a:r>
              <a:rPr lang="fa-IR" sz="3200" dirty="0" smtClean="0">
                <a:solidFill>
                  <a:srgbClr val="FF0000"/>
                </a:solidFill>
                <a:cs typeface="B Nazanin" panose="00000400000000000000" pitchFamily="2" charset="-78"/>
              </a:rPr>
              <a:t> </a:t>
            </a:r>
            <a:r>
              <a:rPr lang="ar-SA" sz="3200" dirty="0" smtClean="0">
                <a:solidFill>
                  <a:srgbClr val="FF0000"/>
                </a:solidFill>
                <a:cs typeface="B Nazanin" panose="00000400000000000000" pitchFamily="2" charset="-78"/>
              </a:rPr>
              <a:t>مشخصات </a:t>
            </a:r>
            <a:r>
              <a:rPr lang="ar-SA" sz="3200" dirty="0">
                <a:solidFill>
                  <a:srgbClr val="FF0000"/>
                </a:solidFill>
                <a:cs typeface="B Nazanin" panose="00000400000000000000" pitchFamily="2" charset="-78"/>
              </a:rPr>
              <a:t>وضعیت مطلوب طرح شما کدامند ؟</a:t>
            </a:r>
          </a:p>
          <a:p>
            <a:pPr algn="ctr"/>
            <a:endParaRPr lang="en-US" sz="32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528871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تعاریف اقدام پژوهی:</a:t>
            </a:r>
            <a:r>
              <a:rPr lang="ar-SA" dirty="0">
                <a:cs typeface="B Titr" panose="00000700000000000000" pitchFamily="2" charset="-78"/>
              </a:rPr>
              <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ar-SA" b="1" dirty="0" smtClean="0">
                <a:solidFill>
                  <a:srgbClr val="FF0000"/>
                </a:solidFill>
                <a:cs typeface="B Nazanin" panose="00000400000000000000" pitchFamily="2" charset="-78"/>
              </a:rPr>
              <a:t>اقدام </a:t>
            </a:r>
            <a:r>
              <a:rPr lang="ar-SA" b="1" dirty="0">
                <a:solidFill>
                  <a:srgbClr val="FF0000"/>
                </a:solidFill>
                <a:cs typeface="B Nazanin" panose="00000400000000000000" pitchFamily="2" charset="-78"/>
              </a:rPr>
              <a:t>پژوهی نوعی پژوهش کارور </a:t>
            </a:r>
            <a:r>
              <a:rPr lang="ar-SA" b="1" dirty="0" smtClean="0">
                <a:solidFill>
                  <a:srgbClr val="FF0000"/>
                </a:solidFill>
                <a:cs typeface="B Nazanin" panose="00000400000000000000" pitchFamily="2" charset="-78"/>
              </a:rPr>
              <a:t>که </a:t>
            </a:r>
            <a:r>
              <a:rPr lang="ar-SA" b="1" dirty="0">
                <a:solidFill>
                  <a:srgbClr val="FF0000"/>
                </a:solidFill>
                <a:cs typeface="B Nazanin" panose="00000400000000000000" pitchFamily="2" charset="-78"/>
              </a:rPr>
              <a:t>می تواند به شما کمک کند تا در هر جایی که مشغول به کار هستید وظایف شغلی خود را به نحو بهتری انجام </a:t>
            </a:r>
            <a:r>
              <a:rPr lang="ar-SA" b="1" dirty="0" smtClean="0">
                <a:solidFill>
                  <a:srgbClr val="FF0000"/>
                </a:solidFill>
                <a:cs typeface="B Nazanin" panose="00000400000000000000" pitchFamily="2" charset="-78"/>
              </a:rPr>
              <a:t>دهید</a:t>
            </a:r>
            <a:r>
              <a:rPr lang="fa-IR" b="1" dirty="0" smtClean="0">
                <a:solidFill>
                  <a:srgbClr val="FF0000"/>
                </a:solidFill>
                <a:cs typeface="B Nazanin" panose="00000400000000000000" pitchFamily="2" charset="-78"/>
              </a:rPr>
              <a:t> (</a:t>
            </a:r>
            <a:r>
              <a:rPr lang="ar-SA" dirty="0" smtClean="0">
                <a:cs typeface="B Nazanin" panose="00000400000000000000" pitchFamily="2" charset="-78"/>
              </a:rPr>
              <a:t>آهنچیان </a:t>
            </a:r>
            <a:r>
              <a:rPr lang="ar-SA" dirty="0">
                <a:cs typeface="B Nazanin" panose="00000400000000000000" pitchFamily="2" charset="-78"/>
              </a:rPr>
              <a:t>،1382ص 25</a:t>
            </a:r>
            <a:r>
              <a:rPr lang="ar-SA" dirty="0" smtClean="0">
                <a:cs typeface="B Nazanin" panose="00000400000000000000" pitchFamily="2" charset="-78"/>
              </a:rPr>
              <a:t>)</a:t>
            </a:r>
            <a:r>
              <a:rPr lang="fa-IR" dirty="0" smtClean="0">
                <a:cs typeface="B Nazanin" panose="00000400000000000000" pitchFamily="2" charset="-78"/>
              </a:rPr>
              <a:t>.</a:t>
            </a:r>
            <a:endParaRPr lang="ar-SA" dirty="0">
              <a:cs typeface="B Nazanin" panose="00000400000000000000" pitchFamily="2" charset="-78"/>
            </a:endParaRPr>
          </a:p>
          <a:p>
            <a:pPr algn="r" rtl="1"/>
            <a:r>
              <a:rPr lang="ar-SA" dirty="0">
                <a:cs typeface="B Nazanin" panose="00000400000000000000" pitchFamily="2" charset="-78"/>
              </a:rPr>
              <a:t>رضایی (1382)  به نقل از </a:t>
            </a:r>
            <a:r>
              <a:rPr lang="ar-SA" dirty="0" smtClean="0">
                <a:cs typeface="B Nazanin" panose="00000400000000000000" pitchFamily="2" charset="-78"/>
              </a:rPr>
              <a:t>بورلی1993، </a:t>
            </a:r>
            <a:r>
              <a:rPr lang="ar-SA" b="1" dirty="0">
                <a:solidFill>
                  <a:srgbClr val="FF0000"/>
                </a:solidFill>
                <a:cs typeface="B Nazanin" panose="00000400000000000000" pitchFamily="2" charset="-78"/>
              </a:rPr>
              <a:t>اقدام پژوهی را پژوهش آگاهانه، سنجیده و معطوف به راه حل تعریف می کند که به صورت فردی یا گروهی انجام می </a:t>
            </a:r>
            <a:r>
              <a:rPr lang="ar-SA" b="1" dirty="0" smtClean="0">
                <a:solidFill>
                  <a:srgbClr val="FF0000"/>
                </a:solidFill>
                <a:cs typeface="B Nazanin" panose="00000400000000000000" pitchFamily="2" charset="-78"/>
              </a:rPr>
              <a:t>شود</a:t>
            </a:r>
            <a:r>
              <a:rPr lang="fa-IR" dirty="0">
                <a:cs typeface="B Nazanin" panose="00000400000000000000" pitchFamily="2" charset="-78"/>
              </a:rPr>
              <a:t> </a:t>
            </a:r>
            <a:r>
              <a:rPr lang="ar-SA" dirty="0" smtClean="0">
                <a:cs typeface="B Nazanin" panose="00000400000000000000" pitchFamily="2" charset="-78"/>
              </a:rPr>
              <a:t>(ص </a:t>
            </a:r>
            <a:r>
              <a:rPr lang="ar-SA" dirty="0">
                <a:cs typeface="B Nazanin" panose="00000400000000000000" pitchFamily="2" charset="-78"/>
              </a:rPr>
              <a:t>67</a:t>
            </a:r>
            <a:r>
              <a:rPr lang="ar-SA" dirty="0" smtClean="0">
                <a:cs typeface="B Nazanin" panose="00000400000000000000" pitchFamily="2" charset="-78"/>
              </a:rPr>
              <a:t>)</a:t>
            </a:r>
            <a:r>
              <a:rPr lang="fa-IR" dirty="0" smtClean="0">
                <a:cs typeface="B Nazanin" panose="00000400000000000000" pitchFamily="2" charset="-78"/>
              </a:rPr>
              <a:t>.</a:t>
            </a:r>
            <a:endParaRPr lang="ar-SA" dirty="0">
              <a:cs typeface="B Nazanin" panose="00000400000000000000" pitchFamily="2" charset="-78"/>
            </a:endParaRPr>
          </a:p>
          <a:p>
            <a:pPr algn="r" rtl="1"/>
            <a:r>
              <a:rPr lang="ar-SA" dirty="0">
                <a:cs typeface="B Nazanin" panose="00000400000000000000" pitchFamily="2" charset="-78"/>
              </a:rPr>
              <a:t>رضایی( </a:t>
            </a:r>
            <a:r>
              <a:rPr lang="ar-SA" dirty="0" smtClean="0">
                <a:cs typeface="B Nazanin" panose="00000400000000000000" pitchFamily="2" charset="-78"/>
              </a:rPr>
              <a:t>1382) </a:t>
            </a:r>
            <a:r>
              <a:rPr lang="ar-SA" dirty="0">
                <a:cs typeface="B Nazanin" panose="00000400000000000000" pitchFamily="2" charset="-78"/>
              </a:rPr>
              <a:t>به نقل ازکارسون و همکاران </a:t>
            </a:r>
            <a:r>
              <a:rPr lang="ar-SA" dirty="0" smtClean="0">
                <a:cs typeface="B Nazanin" panose="00000400000000000000" pitchFamily="2" charset="-78"/>
              </a:rPr>
              <a:t>1989</a:t>
            </a:r>
            <a:r>
              <a:rPr lang="fa-IR" dirty="0" smtClean="0">
                <a:cs typeface="B Nazanin" panose="00000400000000000000" pitchFamily="2" charset="-78"/>
              </a:rPr>
              <a:t>،</a:t>
            </a:r>
            <a:r>
              <a:rPr lang="ar-SA" dirty="0" smtClean="0">
                <a:cs typeface="B Nazanin" panose="00000400000000000000" pitchFamily="2" charset="-78"/>
              </a:rPr>
              <a:t> </a:t>
            </a:r>
            <a:r>
              <a:rPr lang="ar-SA" b="1" dirty="0">
                <a:solidFill>
                  <a:srgbClr val="FF0000"/>
                </a:solidFill>
                <a:cs typeface="B Nazanin" panose="00000400000000000000" pitchFamily="2" charset="-78"/>
              </a:rPr>
              <a:t>اقدام پژوهی را ترکیبی از عمل و پژوهش و تلاشی برای شناخت اقدامات تربیتی به منظور اصلاح و بهبود محیط آموزشی تعریف می کنند.</a:t>
            </a:r>
          </a:p>
          <a:p>
            <a:pPr algn="r" rtl="1"/>
            <a:r>
              <a:rPr lang="ar-SA" dirty="0">
                <a:cs typeface="B Nazanin" panose="00000400000000000000" pitchFamily="2" charset="-78"/>
              </a:rPr>
              <a:t>بازرگان(1382 )  اعلام می دارد: </a:t>
            </a:r>
            <a:r>
              <a:rPr lang="ar-SA" b="1" dirty="0">
                <a:solidFill>
                  <a:srgbClr val="FF0000"/>
                </a:solidFill>
                <a:cs typeface="B Nazanin" panose="00000400000000000000" pitchFamily="2" charset="-78"/>
              </a:rPr>
              <a:t> اقدام پژوهی فرایند جست و جوی منظم مشارکتی برای ’’ مشخص کردن یک موقعیت نامعین’’ و کوشش جهت کاهش یا رفع آن است.</a:t>
            </a:r>
            <a:r>
              <a:rPr lang="ar-SA" dirty="0">
                <a:cs typeface="B Nazanin" panose="00000400000000000000" pitchFamily="2" charset="-78"/>
              </a:rPr>
              <a:t>  (ص148  )</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4102733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2367092"/>
            <a:ext cx="10363826" cy="3840525"/>
          </a:xfrm>
        </p:spPr>
        <p:txBody>
          <a:bodyPr>
            <a:normAutofit fontScale="92500" lnSpcReduction="20000"/>
          </a:bodyPr>
          <a:lstStyle/>
          <a:p>
            <a:pPr algn="r" rtl="1"/>
            <a:r>
              <a:rPr lang="ar-SA" dirty="0">
                <a:cs typeface="B Nazanin" panose="00000400000000000000" pitchFamily="2" charset="-78"/>
              </a:rPr>
              <a:t>گام </a:t>
            </a:r>
            <a:r>
              <a:rPr lang="ar-SA" dirty="0" smtClean="0">
                <a:cs typeface="B Nazanin" panose="00000400000000000000" pitchFamily="2" charset="-78"/>
              </a:rPr>
              <a:t>دهم، </a:t>
            </a:r>
            <a:r>
              <a:rPr lang="ar-SA" dirty="0">
                <a:cs typeface="B Nazanin" panose="00000400000000000000" pitchFamily="2" charset="-78"/>
              </a:rPr>
              <a:t>در این گام به </a:t>
            </a:r>
            <a:r>
              <a:rPr lang="ar-SA" dirty="0">
                <a:solidFill>
                  <a:srgbClr val="FF0000"/>
                </a:solidFill>
                <a:cs typeface="B Nazanin" panose="00000400000000000000" pitchFamily="2" charset="-78"/>
              </a:rPr>
              <a:t>گردآوری داده ها درباره وضعیت موجود </a:t>
            </a:r>
            <a:r>
              <a:rPr lang="ar-SA" dirty="0">
                <a:cs typeface="B Nazanin" panose="00000400000000000000" pitchFamily="2" charset="-78"/>
              </a:rPr>
              <a:t>می پردازیم.</a:t>
            </a:r>
          </a:p>
          <a:p>
            <a:pPr algn="r" rtl="1"/>
            <a:r>
              <a:rPr lang="ar-SA" dirty="0">
                <a:cs typeface="B Nazanin" panose="00000400000000000000" pitchFamily="2" charset="-78"/>
              </a:rPr>
              <a:t>برای این عمل </a:t>
            </a:r>
            <a:r>
              <a:rPr lang="ar-SA" dirty="0" smtClean="0">
                <a:cs typeface="B Nazanin" panose="00000400000000000000" pitchFamily="2" charset="-78"/>
              </a:rPr>
              <a:t>فعالیت</a:t>
            </a:r>
            <a:r>
              <a:rPr lang="fa-IR" dirty="0" smtClean="0">
                <a:cs typeface="B Nazanin" panose="00000400000000000000" pitchFamily="2" charset="-78"/>
              </a:rPr>
              <a:t> ها</a:t>
            </a:r>
            <a:r>
              <a:rPr lang="ar-SA" dirty="0" smtClean="0">
                <a:cs typeface="B Nazanin" panose="00000400000000000000" pitchFamily="2" charset="-78"/>
              </a:rPr>
              <a:t> </a:t>
            </a:r>
            <a:r>
              <a:rPr lang="ar-SA" dirty="0">
                <a:cs typeface="B Nazanin" panose="00000400000000000000" pitchFamily="2" charset="-78"/>
              </a:rPr>
              <a:t>به شرح زیر انجام می شود: </a:t>
            </a:r>
            <a:endParaRPr lang="fa-IR" dirty="0" smtClean="0">
              <a:cs typeface="B Nazanin" panose="00000400000000000000" pitchFamily="2" charset="-78"/>
            </a:endParaRPr>
          </a:p>
          <a:p>
            <a:pPr algn="r" rtl="1"/>
            <a:r>
              <a:rPr lang="ar-SA" dirty="0" smtClean="0">
                <a:cs typeface="B Nazanin" panose="00000400000000000000" pitchFamily="2" charset="-78"/>
              </a:rPr>
              <a:t>تعیین </a:t>
            </a:r>
            <a:r>
              <a:rPr lang="ar-SA" dirty="0">
                <a:cs typeface="B Nazanin" panose="00000400000000000000" pitchFamily="2" charset="-78"/>
              </a:rPr>
              <a:t>این که چگونه سایرین می توانند مشکل موجود را تجسّم کنند</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چگونه </a:t>
            </a:r>
            <a:r>
              <a:rPr lang="ar-SA" dirty="0">
                <a:cs typeface="B Nazanin" panose="00000400000000000000" pitchFamily="2" charset="-78"/>
              </a:rPr>
              <a:t>تفاوت های وضعیت موجود با وضعیت مطلوب را درک می کنند.</a:t>
            </a:r>
          </a:p>
          <a:p>
            <a:pPr algn="r" rtl="1"/>
            <a:r>
              <a:rPr lang="ar-SA" dirty="0">
                <a:cs typeface="B Nazanin" panose="00000400000000000000" pitchFamily="2" charset="-78"/>
              </a:rPr>
              <a:t>انتخاب حیطه های مورد مشاهده برای گردآوری داده ها چیست؟</a:t>
            </a:r>
          </a:p>
          <a:p>
            <a:pPr algn="r" rtl="1"/>
            <a:r>
              <a:rPr lang="ar-SA" dirty="0">
                <a:cs typeface="B Nazanin" panose="00000400000000000000" pitchFamily="2" charset="-78"/>
              </a:rPr>
              <a:t>رفتار فردی/ گروهی/ سازمانی چگونه انجام می شود؟</a:t>
            </a:r>
          </a:p>
          <a:p>
            <a:pPr algn="r" rtl="1"/>
            <a:r>
              <a:rPr lang="ar-SA" dirty="0">
                <a:cs typeface="B Nazanin" panose="00000400000000000000" pitchFamily="2" charset="-78"/>
              </a:rPr>
              <a:t> انتخاب روش و ابزار گردآوری داده ها (مشاهده / پرسشنامه/ مصاحبه)</a:t>
            </a:r>
          </a:p>
          <a:p>
            <a:pPr algn="r" rtl="1"/>
            <a:r>
              <a:rPr lang="ar-SA" dirty="0">
                <a:cs typeface="B Nazanin" panose="00000400000000000000" pitchFamily="2" charset="-78"/>
              </a:rPr>
              <a:t> اجرای ابزار گردآوری داده ها</a:t>
            </a:r>
          </a:p>
          <a:p>
            <a:pPr algn="r" rtl="1"/>
            <a:r>
              <a:rPr lang="ar-SA" dirty="0">
                <a:cs typeface="B Nazanin" panose="00000400000000000000" pitchFamily="2" charset="-78"/>
              </a:rPr>
              <a:t> تنظیم داده ها</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921748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به </a:t>
            </a:r>
            <a:r>
              <a:rPr lang="ar-SA" sz="2800" dirty="0">
                <a:solidFill>
                  <a:srgbClr val="FF0000"/>
                </a:solidFill>
                <a:cs typeface="B Nazanin" panose="00000400000000000000" pitchFamily="2" charset="-78"/>
              </a:rPr>
              <a:t>منظور گرد آوری داده ها ی وضعیت موجود چه فعالیت ها </a:t>
            </a:r>
            <a:r>
              <a:rPr lang="ar-SA" sz="2800" dirty="0" smtClean="0">
                <a:solidFill>
                  <a:srgbClr val="FF0000"/>
                </a:solidFill>
                <a:cs typeface="B Nazanin" panose="00000400000000000000" pitchFamily="2" charset="-78"/>
              </a:rPr>
              <a:t>و</a:t>
            </a:r>
            <a:r>
              <a:rPr lang="fa-IR" sz="2800" dirty="0" smtClean="0">
                <a:solidFill>
                  <a:srgbClr val="FF0000"/>
                </a:solidFill>
                <a:cs typeface="B Nazanin" panose="00000400000000000000" pitchFamily="2" charset="-78"/>
              </a:rPr>
              <a:t> </a:t>
            </a:r>
            <a:r>
              <a:rPr lang="ar-SA" sz="2800" dirty="0" smtClean="0">
                <a:solidFill>
                  <a:srgbClr val="FF0000"/>
                </a:solidFill>
                <a:cs typeface="B Nazanin" panose="00000400000000000000" pitchFamily="2" charset="-78"/>
              </a:rPr>
              <a:t>مراحلی</a:t>
            </a:r>
            <a:r>
              <a:rPr lang="ar-SA" sz="2800" dirty="0">
                <a:solidFill>
                  <a:srgbClr val="FF0000"/>
                </a:solidFill>
                <a:cs typeface="B Nazanin" panose="00000400000000000000" pitchFamily="2" charset="-78"/>
              </a:rPr>
              <a:t> را نیاز دارید ؟</a:t>
            </a:r>
          </a:p>
          <a:p>
            <a:pPr marL="0" indent="0" algn="ctr">
              <a:buNone/>
            </a:pP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9306073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a:cs typeface="B Titr" panose="00000700000000000000" pitchFamily="2" charset="-78"/>
              </a:rPr>
              <a:t>1- برنامه ریزی</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2099256"/>
            <a:ext cx="10363826" cy="4005330"/>
          </a:xfrm>
        </p:spPr>
        <p:txBody>
          <a:bodyPr>
            <a:normAutofit/>
          </a:bodyPr>
          <a:lstStyle/>
          <a:p>
            <a:pPr algn="r" rtl="1"/>
            <a:r>
              <a:rPr lang="ar-SA" sz="2400" dirty="0">
                <a:cs typeface="B Nazanin" panose="00000400000000000000" pitchFamily="2" charset="-78"/>
              </a:rPr>
              <a:t>گام </a:t>
            </a:r>
            <a:r>
              <a:rPr lang="ar-SA" sz="2400" dirty="0" smtClean="0">
                <a:cs typeface="B Nazanin" panose="00000400000000000000" pitchFamily="2" charset="-78"/>
              </a:rPr>
              <a:t>یازدهم، </a:t>
            </a:r>
            <a:r>
              <a:rPr lang="ar-SA" sz="2400" dirty="0">
                <a:cs typeface="B Nazanin" panose="00000400000000000000" pitchFamily="2" charset="-78"/>
              </a:rPr>
              <a:t>در این گام به </a:t>
            </a:r>
            <a:r>
              <a:rPr lang="ar-SA" sz="2400" dirty="0">
                <a:solidFill>
                  <a:srgbClr val="FF0000"/>
                </a:solidFill>
                <a:cs typeface="B Nazanin" panose="00000400000000000000" pitchFamily="2" charset="-78"/>
              </a:rPr>
              <a:t>بازنگری گزینه های ممکن برای رسیدن به وضعیت مطلوب </a:t>
            </a:r>
            <a:r>
              <a:rPr lang="ar-SA" sz="2400" dirty="0">
                <a:cs typeface="B Nazanin" panose="00000400000000000000" pitchFamily="2" charset="-78"/>
              </a:rPr>
              <a:t>می پردازیم.</a:t>
            </a:r>
          </a:p>
          <a:p>
            <a:pPr algn="r" rtl="1"/>
            <a:r>
              <a:rPr lang="ar-SA" sz="2400" dirty="0">
                <a:cs typeface="B Nazanin" panose="00000400000000000000" pitchFamily="2" charset="-78"/>
              </a:rPr>
              <a:t>انجام این امر مستلزم پنج فعالیت به شرح زیر است: </a:t>
            </a:r>
            <a:endParaRPr lang="fa-IR" sz="2400" dirty="0" smtClean="0">
              <a:cs typeface="B Nazanin" panose="00000400000000000000" pitchFamily="2" charset="-78"/>
            </a:endParaRPr>
          </a:p>
          <a:p>
            <a:pPr algn="r" rtl="1"/>
            <a:r>
              <a:rPr lang="ar-SA" sz="2400" dirty="0" smtClean="0">
                <a:cs typeface="B Nazanin" panose="00000400000000000000" pitchFamily="2" charset="-78"/>
              </a:rPr>
              <a:t>چه </a:t>
            </a:r>
            <a:r>
              <a:rPr lang="ar-SA" sz="2400" dirty="0">
                <a:cs typeface="B Nazanin" panose="00000400000000000000" pitchFamily="2" charset="-78"/>
              </a:rPr>
              <a:t>اقدامی را برای رسیدن به وضعیت مطلوب می توان در نظر گرفت.</a:t>
            </a:r>
          </a:p>
          <a:p>
            <a:pPr algn="r" rtl="1"/>
            <a:r>
              <a:rPr lang="ar-SA" sz="2400" dirty="0">
                <a:cs typeface="B Nazanin" panose="00000400000000000000" pitchFamily="2" charset="-78"/>
              </a:rPr>
              <a:t>اقدامات بالقوه دیگر کدامند؟ </a:t>
            </a:r>
            <a:endParaRPr lang="fa-IR" sz="2400" dirty="0" smtClean="0">
              <a:cs typeface="B Nazanin" panose="00000400000000000000" pitchFamily="2" charset="-78"/>
            </a:endParaRPr>
          </a:p>
          <a:p>
            <a:pPr algn="r" rtl="1"/>
            <a:r>
              <a:rPr lang="ar-SA" sz="2400" dirty="0" smtClean="0">
                <a:cs typeface="B Nazanin" panose="00000400000000000000" pitchFamily="2" charset="-78"/>
              </a:rPr>
              <a:t>کدام </a:t>
            </a:r>
            <a:r>
              <a:rPr lang="ar-SA" sz="2400" dirty="0">
                <a:cs typeface="B Nazanin" panose="00000400000000000000" pitchFamily="2" charset="-78"/>
              </a:rPr>
              <a:t>اقدام بهینه است؟ </a:t>
            </a:r>
            <a:endParaRPr lang="fa-IR" sz="2400" dirty="0" smtClean="0">
              <a:cs typeface="B Nazanin" panose="00000400000000000000" pitchFamily="2" charset="-78"/>
            </a:endParaRPr>
          </a:p>
          <a:p>
            <a:pPr algn="r" rtl="1"/>
            <a:r>
              <a:rPr lang="ar-SA" sz="2400" dirty="0" smtClean="0">
                <a:cs typeface="B Nazanin" panose="00000400000000000000" pitchFamily="2" charset="-78"/>
              </a:rPr>
              <a:t>چگونه </a:t>
            </a:r>
            <a:r>
              <a:rPr lang="ar-SA" sz="2400" dirty="0">
                <a:cs typeface="B Nazanin" panose="00000400000000000000" pitchFamily="2" charset="-78"/>
              </a:rPr>
              <a:t>می توان اقدام بهینه را به اجرا در آورد؟</a:t>
            </a:r>
          </a:p>
          <a:p>
            <a:pPr algn="r" rtl="1"/>
            <a:r>
              <a:rPr lang="ar-SA" sz="2400" dirty="0">
                <a:cs typeface="B Nazanin" panose="00000400000000000000" pitchFamily="2" charset="-78"/>
              </a:rPr>
              <a:t>آیا اجرای اقدام بهینه با امور سایر همکاران تداخل ندارد؟</a:t>
            </a:r>
          </a:p>
          <a:p>
            <a:pPr algn="r"/>
            <a:endParaRPr lang="en-US" sz="2400" dirty="0">
              <a:cs typeface="B Nazanin" panose="00000400000000000000" pitchFamily="2" charset="-78"/>
            </a:endParaRPr>
          </a:p>
        </p:txBody>
      </p:sp>
    </p:spTree>
    <p:extLst>
      <p:ext uri="{BB962C8B-B14F-4D97-AF65-F5344CB8AC3E}">
        <p14:creationId xmlns:p14="http://schemas.microsoft.com/office/powerpoint/2010/main" val="27651011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marL="0" indent="0" algn="ctr" rtl="1">
              <a:buNone/>
            </a:pPr>
            <a:r>
              <a:rPr lang="ar-SA" sz="2800" dirty="0" smtClean="0">
                <a:solidFill>
                  <a:srgbClr val="FF0000"/>
                </a:solidFill>
                <a:cs typeface="B Nazanin" panose="00000400000000000000" pitchFamily="2" charset="-78"/>
              </a:rPr>
              <a:t>فعالیت </a:t>
            </a:r>
            <a:r>
              <a:rPr lang="ar-SA" sz="2800" dirty="0">
                <a:solidFill>
                  <a:srgbClr val="FF0000"/>
                </a:solidFill>
                <a:cs typeface="B Nazanin" panose="00000400000000000000" pitchFamily="2" charset="-78"/>
              </a:rPr>
              <a:t>هایی را که برای رسیدن به وضعیت مطلوب انجام داده اید کدامند ؟</a:t>
            </a:r>
          </a:p>
        </p:txBody>
      </p:sp>
    </p:spTree>
    <p:extLst>
      <p:ext uri="{BB962C8B-B14F-4D97-AF65-F5344CB8AC3E}">
        <p14:creationId xmlns:p14="http://schemas.microsoft.com/office/powerpoint/2010/main" val="3931224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2 ) مرحله به اجرا کردن درآوردن اقدام:</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smtClean="0">
                <a:cs typeface="B Nazanin" panose="00000400000000000000" pitchFamily="2" charset="-78"/>
              </a:rPr>
              <a:t>اقدام </a:t>
            </a:r>
            <a:r>
              <a:rPr lang="fa-IR" sz="2400" dirty="0">
                <a:cs typeface="B Nazanin" panose="00000400000000000000" pitchFamily="2" charset="-78"/>
              </a:rPr>
              <a:t>بهینه که به وسیله اقدام پژوه برگزیده شده است به اجرا در می آید. </a:t>
            </a:r>
            <a:endParaRPr lang="fa-IR" sz="2400" dirty="0" smtClean="0">
              <a:cs typeface="B Nazanin" panose="00000400000000000000" pitchFamily="2" charset="-78"/>
            </a:endParaRPr>
          </a:p>
          <a:p>
            <a:pPr algn="r" rtl="1"/>
            <a:r>
              <a:rPr lang="fa-IR" sz="2400" dirty="0" smtClean="0">
                <a:cs typeface="B Nazanin" panose="00000400000000000000" pitchFamily="2" charset="-78"/>
              </a:rPr>
              <a:t>می </a:t>
            </a:r>
            <a:r>
              <a:rPr lang="fa-IR" sz="2400" dirty="0">
                <a:cs typeface="B Nazanin" panose="00000400000000000000" pitchFamily="2" charset="-78"/>
              </a:rPr>
              <a:t>بایست ابعاد </a:t>
            </a:r>
            <a:r>
              <a:rPr lang="fa-IR" sz="2400" dirty="0" smtClean="0">
                <a:cs typeface="B Nazanin" panose="00000400000000000000" pitchFamily="2" charset="-78"/>
              </a:rPr>
              <a:t>اقدام بهینه </a:t>
            </a:r>
            <a:r>
              <a:rPr lang="fa-IR" sz="2400" dirty="0">
                <a:cs typeface="B Nazanin" panose="00000400000000000000" pitchFamily="2" charset="-78"/>
              </a:rPr>
              <a:t>برای اعضای شرکت کننده در اجرای طرح کاملاً آشکار </a:t>
            </a:r>
            <a:r>
              <a:rPr lang="fa-IR" sz="2400" dirty="0" smtClean="0">
                <a:cs typeface="B Nazanin" panose="00000400000000000000" pitchFamily="2" charset="-78"/>
              </a:rPr>
              <a:t>باشد.</a:t>
            </a:r>
          </a:p>
          <a:p>
            <a:pPr algn="r" rtl="1"/>
            <a:r>
              <a:rPr lang="fa-IR" sz="2400" dirty="0" smtClean="0">
                <a:cs typeface="B Nazanin" panose="00000400000000000000" pitchFamily="2" charset="-78"/>
              </a:rPr>
              <a:t> </a:t>
            </a:r>
            <a:r>
              <a:rPr lang="fa-IR" sz="2400" dirty="0">
                <a:cs typeface="B Nazanin" panose="00000400000000000000" pitchFamily="2" charset="-78"/>
              </a:rPr>
              <a:t>برای این منظور ضرورت </a:t>
            </a:r>
            <a:r>
              <a:rPr lang="fa-IR" sz="2400" dirty="0" smtClean="0">
                <a:cs typeface="B Nazanin" panose="00000400000000000000" pitchFamily="2" charset="-78"/>
              </a:rPr>
              <a:t>دارد </a:t>
            </a:r>
            <a:r>
              <a:rPr lang="fa-IR" sz="2400" dirty="0">
                <a:cs typeface="B Nazanin" panose="00000400000000000000" pitchFamily="2" charset="-78"/>
              </a:rPr>
              <a:t>در جلسه های توجیهی، اقدام بهینه به طور مشروح بیان شود و رئوس اقدام مورد نظر و چگونگی انجام آن نوشته شده و میان اعضاء توزیع گردد. سپس طبق برنامه به اجرای اقدام پرداخته شود.</a:t>
            </a:r>
          </a:p>
          <a:p>
            <a:pPr algn="r"/>
            <a:endParaRPr lang="en-US" sz="2400" dirty="0">
              <a:cs typeface="B Nazanin" panose="00000400000000000000" pitchFamily="2" charset="-78"/>
            </a:endParaRPr>
          </a:p>
        </p:txBody>
      </p:sp>
    </p:spTree>
    <p:extLst>
      <p:ext uri="{BB962C8B-B14F-4D97-AF65-F5344CB8AC3E}">
        <p14:creationId xmlns:p14="http://schemas.microsoft.com/office/powerpoint/2010/main" val="7092436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2- اقدام</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1970468"/>
            <a:ext cx="10363826" cy="4211391"/>
          </a:xfrm>
        </p:spPr>
        <p:txBody>
          <a:bodyPr>
            <a:normAutofit fontScale="92500" lnSpcReduction="20000"/>
          </a:bodyPr>
          <a:lstStyle/>
          <a:p>
            <a:pPr marL="0" indent="0" algn="r" rtl="1">
              <a:buNone/>
            </a:pPr>
            <a:r>
              <a:rPr lang="ar-SA" dirty="0">
                <a:cs typeface="B Nazanin" panose="00000400000000000000" pitchFamily="2" charset="-78"/>
              </a:rPr>
              <a:t>گام </a:t>
            </a:r>
            <a:r>
              <a:rPr lang="ar-SA" dirty="0" smtClean="0">
                <a:cs typeface="B Nazanin" panose="00000400000000000000" pitchFamily="2" charset="-78"/>
              </a:rPr>
              <a:t>دوازدهم، </a:t>
            </a:r>
            <a:r>
              <a:rPr lang="ar-SA" dirty="0">
                <a:cs typeface="B Nazanin" panose="00000400000000000000" pitchFamily="2" charset="-78"/>
              </a:rPr>
              <a:t>در این گام </a:t>
            </a:r>
            <a:r>
              <a:rPr lang="ar-SA" dirty="0">
                <a:solidFill>
                  <a:srgbClr val="FF0000"/>
                </a:solidFill>
                <a:cs typeface="B Nazanin" panose="00000400000000000000" pitchFamily="2" charset="-78"/>
              </a:rPr>
              <a:t>اقدام بهینه ای که برنامه ریزی شده است به اجرا در می آید</a:t>
            </a:r>
            <a:r>
              <a:rPr lang="ar-SA" dirty="0">
                <a:cs typeface="B Nazanin" panose="00000400000000000000" pitchFamily="2" charset="-78"/>
              </a:rPr>
              <a:t>.</a:t>
            </a:r>
          </a:p>
          <a:p>
            <a:pPr marL="0" indent="0" algn="r" rtl="1">
              <a:buNone/>
            </a:pPr>
            <a:r>
              <a:rPr lang="ar-SA" dirty="0">
                <a:cs typeface="B Nazanin" panose="00000400000000000000" pitchFamily="2" charset="-78"/>
              </a:rPr>
              <a:t>در انجام این امر فعالیت های زیر به عمل می آید:</a:t>
            </a:r>
          </a:p>
          <a:p>
            <a:pPr algn="r" rtl="1"/>
            <a:r>
              <a:rPr lang="ar-SA" dirty="0">
                <a:cs typeface="B Nazanin" panose="00000400000000000000" pitchFamily="2" charset="-78"/>
              </a:rPr>
              <a:t> توصیف اقدام بهینه در سطح فردی </a:t>
            </a:r>
            <a:endParaRPr lang="fa-IR" dirty="0" smtClean="0">
              <a:cs typeface="B Nazanin" panose="00000400000000000000" pitchFamily="2" charset="-78"/>
            </a:endParaRPr>
          </a:p>
          <a:p>
            <a:pPr algn="r" rtl="1"/>
            <a:r>
              <a:rPr lang="ar-SA" dirty="0" smtClean="0">
                <a:cs typeface="B Nazanin" panose="00000400000000000000" pitchFamily="2" charset="-78"/>
              </a:rPr>
              <a:t>تشریح </a:t>
            </a:r>
            <a:r>
              <a:rPr lang="ar-SA" dirty="0">
                <a:cs typeface="B Nazanin" panose="00000400000000000000" pitchFamily="2" charset="-78"/>
              </a:rPr>
              <a:t>اقدام بهینه به صورت نوشتاری و توزیع آن میان همکاران </a:t>
            </a:r>
            <a:endParaRPr lang="fa-IR" dirty="0" smtClean="0">
              <a:cs typeface="B Nazanin" panose="00000400000000000000" pitchFamily="2" charset="-78"/>
            </a:endParaRPr>
          </a:p>
          <a:p>
            <a:pPr algn="r" rtl="1"/>
            <a:r>
              <a:rPr lang="ar-SA" dirty="0" smtClean="0">
                <a:cs typeface="B Nazanin" panose="00000400000000000000" pitchFamily="2" charset="-78"/>
              </a:rPr>
              <a:t>تدوین </a:t>
            </a:r>
            <a:r>
              <a:rPr lang="ar-SA" dirty="0">
                <a:cs typeface="B Nazanin" panose="00000400000000000000" pitchFamily="2" charset="-78"/>
              </a:rPr>
              <a:t>فهرست هر کوشش و قدم های مربوط و چگونگی انجام آنها.</a:t>
            </a:r>
          </a:p>
          <a:p>
            <a:pPr algn="r" rtl="1"/>
            <a:r>
              <a:rPr lang="ar-SA" dirty="0">
                <a:cs typeface="B Nazanin" panose="00000400000000000000" pitchFamily="2" charset="-78"/>
              </a:rPr>
              <a:t>چگونگی به عمل در آوردن قدم های </a:t>
            </a:r>
            <a:r>
              <a:rPr lang="ar-SA" dirty="0" smtClean="0">
                <a:cs typeface="B Nazanin" panose="00000400000000000000" pitchFamily="2" charset="-78"/>
              </a:rPr>
              <a:t>مورد</a:t>
            </a:r>
            <a:r>
              <a:rPr lang="fa-IR" dirty="0" smtClean="0">
                <a:cs typeface="B Nazanin" panose="00000400000000000000" pitchFamily="2" charset="-78"/>
              </a:rPr>
              <a:t> </a:t>
            </a:r>
            <a:r>
              <a:rPr lang="ar-SA" dirty="0" smtClean="0">
                <a:cs typeface="B Nazanin" panose="00000400000000000000" pitchFamily="2" charset="-78"/>
              </a:rPr>
              <a:t>نظر</a:t>
            </a:r>
            <a:r>
              <a:rPr lang="fa-IR" dirty="0" smtClean="0">
                <a:cs typeface="B Nazanin" panose="00000400000000000000" pitchFamily="2" charset="-78"/>
              </a:rPr>
              <a:t> </a:t>
            </a:r>
            <a:r>
              <a:rPr lang="ar-SA" dirty="0" smtClean="0">
                <a:cs typeface="B Nazanin" panose="00000400000000000000" pitchFamily="2" charset="-78"/>
              </a:rPr>
              <a:t>(</a:t>
            </a:r>
            <a:r>
              <a:rPr lang="ar-SA" dirty="0">
                <a:cs typeface="B Nazanin" panose="00000400000000000000" pitchFamily="2" charset="-78"/>
              </a:rPr>
              <a:t>در توصیف اقدام بهینه باید نکات زیر رعایت شود.)</a:t>
            </a:r>
          </a:p>
          <a:p>
            <a:pPr algn="r" rtl="1"/>
            <a:r>
              <a:rPr lang="ar-SA" dirty="0">
                <a:cs typeface="B Nazanin" panose="00000400000000000000" pitchFamily="2" charset="-78"/>
              </a:rPr>
              <a:t>الف</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اقدام </a:t>
            </a:r>
            <a:r>
              <a:rPr lang="ar-SA" dirty="0">
                <a:cs typeface="B Nazanin" panose="00000400000000000000" pitchFamily="2" charset="-78"/>
              </a:rPr>
              <a:t>مورد نظر باید به صورت دقیق چنان توصیف شود که رویدادهای واقع شده در مدت اجرای طرح آشکار شود و رابطه میان آنها روشن گردد.</a:t>
            </a:r>
          </a:p>
          <a:p>
            <a:pPr algn="r" rtl="1"/>
            <a:r>
              <a:rPr lang="ar-SA" dirty="0">
                <a:cs typeface="B Nazanin" panose="00000400000000000000" pitchFamily="2" charset="-78"/>
              </a:rPr>
              <a:t>ب</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باید </a:t>
            </a:r>
            <a:r>
              <a:rPr lang="ar-SA" dirty="0">
                <a:cs typeface="B Nazanin" panose="00000400000000000000" pitchFamily="2" charset="-78"/>
              </a:rPr>
              <a:t>داده های تفصیلی متشکل از داده های کمی و کیفی درباره اقدام به عمل آمده در حین اجرای طرح به طور مستند ثبت شود.</a:t>
            </a:r>
          </a:p>
          <a:p>
            <a:pPr algn="r" rtl="1"/>
            <a:r>
              <a:rPr lang="ar-SA" dirty="0">
                <a:cs typeface="B Nazanin" panose="00000400000000000000" pitchFamily="2" charset="-78"/>
              </a:rPr>
              <a:t>ج</a:t>
            </a:r>
            <a:r>
              <a:rPr lang="ar-SA" dirty="0" smtClean="0">
                <a:cs typeface="B Nazanin" panose="00000400000000000000" pitchFamily="2" charset="-78"/>
              </a:rPr>
              <a:t>)</a:t>
            </a:r>
            <a:r>
              <a:rPr lang="fa-IR" dirty="0" smtClean="0">
                <a:cs typeface="B Nazanin" panose="00000400000000000000" pitchFamily="2" charset="-78"/>
              </a:rPr>
              <a:t> </a:t>
            </a:r>
            <a:r>
              <a:rPr lang="ar-SA" dirty="0" smtClean="0">
                <a:cs typeface="B Nazanin" panose="00000400000000000000" pitchFamily="2" charset="-78"/>
              </a:rPr>
              <a:t>باید </a:t>
            </a:r>
            <a:r>
              <a:rPr lang="ar-SA" dirty="0">
                <a:cs typeface="B Nazanin" panose="00000400000000000000" pitchFamily="2" charset="-78"/>
              </a:rPr>
              <a:t>بتوان داده ها را به نظم در آورد تا توصیف اقدام میسر باشد.</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404316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3200" dirty="0" smtClean="0">
                <a:solidFill>
                  <a:srgbClr val="FF0000"/>
                </a:solidFill>
                <a:cs typeface="B Nazanin" panose="00000400000000000000" pitchFamily="2" charset="-78"/>
              </a:rPr>
              <a:t>چگونه </a:t>
            </a:r>
            <a:r>
              <a:rPr lang="ar-SA" sz="3200" dirty="0">
                <a:solidFill>
                  <a:srgbClr val="FF0000"/>
                </a:solidFill>
                <a:cs typeface="B Nazanin" panose="00000400000000000000" pitchFamily="2" charset="-78"/>
              </a:rPr>
              <a:t>اقدام بهینه خود را به اجرا در آورده </a:t>
            </a:r>
            <a:r>
              <a:rPr lang="ar-SA" sz="3200" dirty="0" smtClean="0">
                <a:solidFill>
                  <a:srgbClr val="FF0000"/>
                </a:solidFill>
                <a:cs typeface="B Nazanin" panose="00000400000000000000" pitchFamily="2" charset="-78"/>
              </a:rPr>
              <a:t>اید؟</a:t>
            </a:r>
            <a:endParaRPr lang="ar-SA" sz="3200" dirty="0">
              <a:solidFill>
                <a:srgbClr val="FF0000"/>
              </a:solidFill>
              <a:cs typeface="B Nazanin" panose="00000400000000000000" pitchFamily="2" charset="-78"/>
            </a:endParaRPr>
          </a:p>
          <a:p>
            <a:pPr algn="ctr"/>
            <a:endParaRPr lang="en-US" sz="32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2708882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چند پرسش راهنما جهت اجرای </a:t>
            </a:r>
            <a:r>
              <a:rPr lang="fa-IR" dirty="0">
                <a:cs typeface="B Titr" panose="00000700000000000000" pitchFamily="2" charset="-78"/>
              </a:rPr>
              <a:t>طرح جدید و نظارت :</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lstStyle/>
          <a:p>
            <a:pPr algn="r" rtl="1"/>
            <a:r>
              <a:rPr lang="fa-IR" dirty="0">
                <a:cs typeface="B Nazanin" panose="00000400000000000000" pitchFamily="2" charset="-78"/>
              </a:rPr>
              <a:t>) آیا اجرا بر اساس برنامه از پیش تعیین شده است ؟</a:t>
            </a:r>
            <a:endParaRPr lang="en-US" dirty="0">
              <a:cs typeface="B Nazanin" panose="00000400000000000000" pitchFamily="2" charset="-78"/>
            </a:endParaRPr>
          </a:p>
          <a:p>
            <a:pPr algn="r" rtl="1"/>
            <a:r>
              <a:rPr lang="fa-IR" dirty="0">
                <a:cs typeface="B Nazanin" panose="00000400000000000000" pitchFamily="2" charset="-78"/>
              </a:rPr>
              <a:t>2) آیا برنامه ای برای نظارت روزانه بر طرح تهیه کرده اید ؟</a:t>
            </a:r>
            <a:endParaRPr lang="en-US" dirty="0">
              <a:cs typeface="B Nazanin" panose="00000400000000000000" pitchFamily="2" charset="-78"/>
            </a:endParaRPr>
          </a:p>
          <a:p>
            <a:pPr algn="r" rtl="1"/>
            <a:r>
              <a:rPr lang="fa-IR" dirty="0">
                <a:cs typeface="B Nazanin" panose="00000400000000000000" pitchFamily="2" charset="-78"/>
              </a:rPr>
              <a:t>3) آیا برای اجرای طرح مشارکت و همکاری دیگران را جلب کرده اید ؟</a:t>
            </a:r>
            <a:endParaRPr lang="en-US" dirty="0">
              <a:cs typeface="B Nazanin" panose="00000400000000000000" pitchFamily="2" charset="-78"/>
            </a:endParaRPr>
          </a:p>
          <a:p>
            <a:pPr algn="r" rtl="1"/>
            <a:r>
              <a:rPr lang="fa-IR" dirty="0">
                <a:cs typeface="B Nazanin" panose="00000400000000000000" pitchFamily="2" charset="-78"/>
              </a:rPr>
              <a:t>4) آیا خود را برای تغییرات لازم آماده کرده اید ؟</a:t>
            </a:r>
            <a:endParaRPr lang="en-US" dirty="0">
              <a:cs typeface="B Nazanin" panose="00000400000000000000" pitchFamily="2" charset="-78"/>
            </a:endParaRPr>
          </a:p>
          <a:p>
            <a:pPr algn="r" rtl="1"/>
            <a:r>
              <a:rPr lang="fa-IR" dirty="0">
                <a:cs typeface="B Nazanin" panose="00000400000000000000" pitchFamily="2" charset="-78"/>
              </a:rPr>
              <a:t>5) آیا برای ثبت وقایع ابزار لازم را مهیا کرده اید ؟ ( چک لیست / دوربین )</a:t>
            </a:r>
            <a:endParaRPr lang="en-US" dirty="0">
              <a:cs typeface="B Nazanin" panose="00000400000000000000" pitchFamily="2" charset="-78"/>
            </a:endParaRPr>
          </a:p>
          <a:p>
            <a:pPr algn="r" rtl="1"/>
            <a:r>
              <a:rPr lang="fa-IR" dirty="0">
                <a:cs typeface="B Nazanin" panose="00000400000000000000" pitchFamily="2" charset="-78"/>
              </a:rPr>
              <a:t>6) آیا بطور منظم نتایج اجرای راه حلها را ثبت می کنید ؟</a:t>
            </a:r>
            <a:endParaRPr lang="en-US" dirty="0">
              <a:cs typeface="B Nazanin" panose="00000400000000000000" pitchFamily="2" charset="-78"/>
            </a:endParaRPr>
          </a:p>
          <a:p>
            <a:pPr algn="r" rtl="1"/>
            <a:r>
              <a:rPr lang="fa-IR" dirty="0">
                <a:cs typeface="B Nazanin" panose="00000400000000000000" pitchFamily="2" charset="-78"/>
              </a:rPr>
              <a:t>7) آیا کاستی های طرح را بطور مستمر یادداشت می کنید ؟</a:t>
            </a:r>
            <a:endParaRPr lang="en-US" dirty="0">
              <a:cs typeface="B Nazanin" panose="00000400000000000000" pitchFamily="2" charset="-78"/>
            </a:endParaRPr>
          </a:p>
        </p:txBody>
      </p:sp>
    </p:spTree>
    <p:extLst>
      <p:ext uri="{BB962C8B-B14F-4D97-AF65-F5344CB8AC3E}">
        <p14:creationId xmlns:p14="http://schemas.microsoft.com/office/powerpoint/2010/main" val="19296662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3) مرحله </a:t>
            </a:r>
            <a:r>
              <a:rPr lang="fa-IR" dirty="0">
                <a:cs typeface="B Titr" panose="00000700000000000000" pitchFamily="2" charset="-78"/>
              </a:rPr>
              <a:t>مشاهده:</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smtClean="0">
                <a:cs typeface="B Nazanin" panose="00000400000000000000" pitchFamily="2" charset="-78"/>
              </a:rPr>
              <a:t>در </a:t>
            </a:r>
            <a:r>
              <a:rPr lang="fa-IR" sz="2400" dirty="0">
                <a:cs typeface="B Nazanin" panose="00000400000000000000" pitchFamily="2" charset="-78"/>
              </a:rPr>
              <a:t>این مرحله باید به گردآوری شواهد درباره تأثیر اقدام بهینه پرداخت. </a:t>
            </a:r>
            <a:endParaRPr lang="fa-IR" sz="2400" dirty="0" smtClean="0">
              <a:cs typeface="B Nazanin" panose="00000400000000000000" pitchFamily="2" charset="-78"/>
            </a:endParaRPr>
          </a:p>
          <a:p>
            <a:pPr algn="r" rtl="1"/>
            <a:r>
              <a:rPr lang="fa-IR" sz="2400" dirty="0" smtClean="0">
                <a:cs typeface="B Nazanin" panose="00000400000000000000" pitchFamily="2" charset="-78"/>
              </a:rPr>
              <a:t>برای </a:t>
            </a:r>
            <a:r>
              <a:rPr lang="fa-IR" sz="2400" dirty="0">
                <a:cs typeface="B Nazanin" panose="00000400000000000000" pitchFamily="2" charset="-78"/>
              </a:rPr>
              <a:t>این منظور </a:t>
            </a:r>
            <a:r>
              <a:rPr lang="fa-IR" sz="2400" dirty="0" smtClean="0">
                <a:cs typeface="B Nazanin" panose="00000400000000000000" pitchFamily="2" charset="-78"/>
              </a:rPr>
              <a:t>می </a:t>
            </a:r>
            <a:r>
              <a:rPr lang="fa-IR" sz="2400" dirty="0">
                <a:cs typeface="B Nazanin" panose="00000400000000000000" pitchFamily="2" charset="-78"/>
              </a:rPr>
              <a:t>توان داده های کمّی یا کیفی را گردآوری کرد.</a:t>
            </a:r>
          </a:p>
          <a:p>
            <a:pPr algn="r" rtl="1"/>
            <a:r>
              <a:rPr lang="fa-IR" sz="2400" dirty="0">
                <a:cs typeface="B Nazanin" panose="00000400000000000000" pitchFamily="2" charset="-78"/>
              </a:rPr>
              <a:t>داده های کمّی با اندازه گیری متغیرها حاصل می </a:t>
            </a:r>
            <a:r>
              <a:rPr lang="fa-IR" sz="2400" dirty="0" smtClean="0">
                <a:cs typeface="B Nazanin" panose="00000400000000000000" pitchFamily="2" charset="-78"/>
              </a:rPr>
              <a:t>شود؛ </a:t>
            </a:r>
            <a:r>
              <a:rPr lang="fa-IR" sz="2400" dirty="0">
                <a:cs typeface="B Nazanin" panose="00000400000000000000" pitchFamily="2" charset="-78"/>
              </a:rPr>
              <a:t>در حالی که داده </a:t>
            </a:r>
            <a:r>
              <a:rPr lang="fa-IR" sz="2400" dirty="0" smtClean="0">
                <a:cs typeface="B Nazanin" panose="00000400000000000000" pitchFamily="2" charset="-78"/>
              </a:rPr>
              <a:t>های </a:t>
            </a:r>
            <a:r>
              <a:rPr lang="fa-IR" sz="2400" dirty="0">
                <a:cs typeface="B Nazanin" panose="00000400000000000000" pitchFamily="2" charset="-78"/>
              </a:rPr>
              <a:t>کیفی با تبادل نظر با همکاران درباره اثرات اقدام بهینه گردآوری می شود</a:t>
            </a:r>
            <a:r>
              <a:rPr lang="fa-IR" sz="2400" dirty="0" smtClean="0">
                <a:cs typeface="B Nazanin" panose="00000400000000000000" pitchFamily="2" charset="-78"/>
              </a:rPr>
              <a:t>.</a:t>
            </a:r>
          </a:p>
          <a:p>
            <a:pPr algn="r" rtl="1"/>
            <a:r>
              <a:rPr lang="fa-IR" sz="2400" dirty="0" smtClean="0">
                <a:cs typeface="B Nazanin" panose="00000400000000000000" pitchFamily="2" charset="-78"/>
              </a:rPr>
              <a:t> </a:t>
            </a:r>
            <a:r>
              <a:rPr lang="fa-IR" sz="2400" dirty="0">
                <a:cs typeface="B Nazanin" panose="00000400000000000000" pitchFamily="2" charset="-78"/>
              </a:rPr>
              <a:t>در این مرحله لازم است نسبت به انتخاب روش گردآوری و نوع ابزار </a:t>
            </a:r>
            <a:r>
              <a:rPr lang="fa-IR" sz="2400" dirty="0" smtClean="0">
                <a:cs typeface="B Nazanin" panose="00000400000000000000" pitchFamily="2" charset="-78"/>
              </a:rPr>
              <a:t>اندازه گیری و </a:t>
            </a:r>
            <a:r>
              <a:rPr lang="fa-IR" sz="2400" dirty="0">
                <a:cs typeface="B Nazanin" panose="00000400000000000000" pitchFamily="2" charset="-78"/>
              </a:rPr>
              <a:t>چگونگی تنظیم داده ها تصمیم گیری شود.</a:t>
            </a:r>
          </a:p>
          <a:p>
            <a:pPr algn="r"/>
            <a:endParaRPr lang="en-US" sz="2400" dirty="0">
              <a:cs typeface="B Nazanin" panose="00000400000000000000" pitchFamily="2" charset="-78"/>
            </a:endParaRPr>
          </a:p>
        </p:txBody>
      </p:sp>
    </p:spTree>
    <p:extLst>
      <p:ext uri="{BB962C8B-B14F-4D97-AF65-F5344CB8AC3E}">
        <p14:creationId xmlns:p14="http://schemas.microsoft.com/office/powerpoint/2010/main" val="17146210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3- مشاهده</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a:bodyPr>
          <a:lstStyle/>
          <a:p>
            <a:pPr marL="0" indent="0" algn="r" rtl="1">
              <a:buNone/>
            </a:pPr>
            <a:r>
              <a:rPr lang="ar-SA" dirty="0" smtClean="0">
                <a:cs typeface="B Nazanin" panose="00000400000000000000" pitchFamily="2" charset="-78"/>
              </a:rPr>
              <a:t>گام سیزدهم، </a:t>
            </a:r>
            <a:r>
              <a:rPr lang="ar-SA" dirty="0">
                <a:cs typeface="B Nazanin" panose="00000400000000000000" pitchFamily="2" charset="-78"/>
              </a:rPr>
              <a:t>در این گام به </a:t>
            </a:r>
            <a:r>
              <a:rPr lang="ar-SA" dirty="0">
                <a:solidFill>
                  <a:srgbClr val="FF0000"/>
                </a:solidFill>
                <a:cs typeface="B Nazanin" panose="00000400000000000000" pitchFamily="2" charset="-78"/>
              </a:rPr>
              <a:t>گردآوری داده ها درباره تأثیر اقدام بهینه </a:t>
            </a:r>
            <a:r>
              <a:rPr lang="ar-SA" dirty="0">
                <a:cs typeface="B Nazanin" panose="00000400000000000000" pitchFamily="2" charset="-78"/>
              </a:rPr>
              <a:t>پرداخته می شود.</a:t>
            </a:r>
          </a:p>
          <a:p>
            <a:pPr marL="0" indent="0" algn="r" rtl="1">
              <a:buNone/>
            </a:pPr>
            <a:r>
              <a:rPr lang="ar-SA" dirty="0">
                <a:cs typeface="B Nazanin" panose="00000400000000000000" pitchFamily="2" charset="-78"/>
              </a:rPr>
              <a:t>انجام این امر مستلزم فعالیتهای زیر است:</a:t>
            </a:r>
          </a:p>
          <a:p>
            <a:pPr algn="r" rtl="1"/>
            <a:r>
              <a:rPr lang="ar-SA" dirty="0">
                <a:cs typeface="B Nazanin" panose="00000400000000000000" pitchFamily="2" charset="-78"/>
              </a:rPr>
              <a:t>تبادل نظر با همکاران درباره شواهد اثرات اقدام</a:t>
            </a:r>
          </a:p>
          <a:p>
            <a:pPr algn="r" rtl="1"/>
            <a:r>
              <a:rPr lang="ar-SA" dirty="0">
                <a:cs typeface="B Nazanin" panose="00000400000000000000" pitchFamily="2" charset="-78"/>
              </a:rPr>
              <a:t> تعیین نوع داده های مورد نظر به عنوان شواهد تأثیر اقدام بهینه</a:t>
            </a:r>
          </a:p>
          <a:p>
            <a:pPr algn="r" rtl="1"/>
            <a:r>
              <a:rPr lang="ar-SA" dirty="0">
                <a:cs typeface="B Nazanin" panose="00000400000000000000" pitchFamily="2" charset="-78"/>
              </a:rPr>
              <a:t> انتخاب روش گردآوری داده ها</a:t>
            </a:r>
          </a:p>
          <a:p>
            <a:pPr algn="r" rtl="1"/>
            <a:r>
              <a:rPr lang="ar-SA" dirty="0">
                <a:cs typeface="B Nazanin" panose="00000400000000000000" pitchFamily="2" charset="-78"/>
              </a:rPr>
              <a:t> انتخاب ابزار گردآوری داده ها</a:t>
            </a:r>
          </a:p>
          <a:p>
            <a:pPr algn="r" rtl="1"/>
            <a:r>
              <a:rPr lang="ar-SA" dirty="0">
                <a:cs typeface="B Nazanin" panose="00000400000000000000" pitchFamily="2" charset="-78"/>
              </a:rPr>
              <a:t> تنظیم داده ها</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1713541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چند تفاوت اقدام پژوهی با پژوهش های دانشگاهی</a:t>
            </a:r>
            <a:endParaRPr lang="en-US" dirty="0">
              <a:cs typeface="B Titr" panose="00000700000000000000" pitchFamily="2" charset="-78"/>
            </a:endParaRPr>
          </a:p>
        </p:txBody>
      </p:sp>
      <p:sp>
        <p:nvSpPr>
          <p:cNvPr id="3" name="Content Placeholder 2"/>
          <p:cNvSpPr>
            <a:spLocks noGrp="1"/>
          </p:cNvSpPr>
          <p:nvPr>
            <p:ph sz="quarter" idx="13"/>
          </p:nvPr>
        </p:nvSpPr>
        <p:spPr>
          <a:xfrm>
            <a:off x="913774" y="2112135"/>
            <a:ext cx="10363826" cy="4198513"/>
          </a:xfrm>
        </p:spPr>
        <p:txBody>
          <a:bodyPr>
            <a:noAutofit/>
          </a:bodyPr>
          <a:lstStyle/>
          <a:p>
            <a:pPr algn="r" rtl="1"/>
            <a:r>
              <a:rPr lang="fa-IR" dirty="0" smtClean="0">
                <a:cs typeface="B Nazanin" panose="00000400000000000000" pitchFamily="2" charset="-78"/>
              </a:rPr>
              <a:t>در اقدام پژوهی </a:t>
            </a:r>
            <a:r>
              <a:rPr lang="fa-IR" dirty="0" smtClean="0">
                <a:solidFill>
                  <a:srgbClr val="FF0000"/>
                </a:solidFill>
                <a:cs typeface="B Nazanin" panose="00000400000000000000" pitchFamily="2" charset="-78"/>
              </a:rPr>
              <a:t>نمونه مورد نظر واقعی </a:t>
            </a:r>
            <a:r>
              <a:rPr lang="fa-IR" dirty="0" smtClean="0">
                <a:cs typeface="B Nazanin" panose="00000400000000000000" pitchFamily="2" charset="-78"/>
              </a:rPr>
              <a:t>است، اما در پژوهش های حرفه ای نمونه ها انتخابی است.</a:t>
            </a:r>
          </a:p>
          <a:p>
            <a:pPr algn="r" rtl="1"/>
            <a:r>
              <a:rPr lang="fa-IR" dirty="0" smtClean="0">
                <a:cs typeface="B Nazanin" panose="00000400000000000000" pitchFamily="2" charset="-78"/>
              </a:rPr>
              <a:t>در اقدام پژوهی </a:t>
            </a:r>
            <a:r>
              <a:rPr lang="fa-IR" dirty="0" smtClean="0">
                <a:solidFill>
                  <a:srgbClr val="FF0000"/>
                </a:solidFill>
                <a:cs typeface="B Nazanin" panose="00000400000000000000" pitchFamily="2" charset="-78"/>
              </a:rPr>
              <a:t>شخص شاغل و درگیر کار با مسئله درگیر </a:t>
            </a:r>
            <a:r>
              <a:rPr lang="fa-IR" dirty="0" smtClean="0">
                <a:cs typeface="B Nazanin" panose="00000400000000000000" pitchFamily="2" charset="-78"/>
              </a:rPr>
              <a:t>است؛ اما در تحقیق حرفه ای پژوهشگران ناظر به مسئله پژوهش می پردازند.</a:t>
            </a:r>
          </a:p>
          <a:p>
            <a:pPr algn="r" rtl="1"/>
            <a:r>
              <a:rPr lang="fa-IR" dirty="0" smtClean="0">
                <a:cs typeface="B Nazanin" panose="00000400000000000000" pitchFamily="2" charset="-78"/>
              </a:rPr>
              <a:t>در اقدام پژوهی </a:t>
            </a:r>
            <a:r>
              <a:rPr lang="fa-IR" dirty="0" smtClean="0">
                <a:solidFill>
                  <a:srgbClr val="FF0000"/>
                </a:solidFill>
                <a:cs typeface="B Nazanin" panose="00000400000000000000" pitchFamily="2" charset="-78"/>
              </a:rPr>
              <a:t>یافته ها پژوهشی توسط خود شاغل و درگیر با مسئله مورد ارزیابی </a:t>
            </a:r>
            <a:r>
              <a:rPr lang="fa-IR" dirty="0" smtClean="0">
                <a:cs typeface="B Nazanin" panose="00000400000000000000" pitchFamily="2" charset="-78"/>
              </a:rPr>
              <a:t>قرار می گیرند؛ اما در پژوهش های حرفه ای، یافته های پژوهشگر را دیگران ارزشیابی می کنند.</a:t>
            </a:r>
          </a:p>
          <a:p>
            <a:pPr algn="r" rtl="1"/>
            <a:r>
              <a:rPr lang="fa-IR" dirty="0" smtClean="0">
                <a:cs typeface="B Nazanin" panose="00000400000000000000" pitchFamily="2" charset="-78"/>
              </a:rPr>
              <a:t>در اقدام پژوهی </a:t>
            </a:r>
            <a:r>
              <a:rPr lang="fa-IR" dirty="0" smtClean="0">
                <a:solidFill>
                  <a:srgbClr val="FF0000"/>
                </a:solidFill>
                <a:cs typeface="B Nazanin" panose="00000400000000000000" pitchFamily="2" charset="-78"/>
              </a:rPr>
              <a:t>تغییرات بر اساس شرایط و قراین شغلی و محیط کار</a:t>
            </a:r>
            <a:r>
              <a:rPr lang="fa-IR" dirty="0" smtClean="0">
                <a:cs typeface="B Nazanin" panose="00000400000000000000" pitchFamily="2" charset="-78"/>
              </a:rPr>
              <a:t> است؛ اما در پژوهش های حرفه ای تغییرات بر اساس فرضیه مخبرانه شکل می گیرد.</a:t>
            </a:r>
          </a:p>
          <a:p>
            <a:pPr algn="r" rtl="1"/>
            <a:r>
              <a:rPr lang="fa-IR" dirty="0" smtClean="0">
                <a:cs typeface="B Nazanin" panose="00000400000000000000" pitchFamily="2" charset="-78"/>
              </a:rPr>
              <a:t>در اقدام پژوهی </a:t>
            </a:r>
            <a:r>
              <a:rPr lang="fa-IR" dirty="0" smtClean="0">
                <a:solidFill>
                  <a:srgbClr val="FF0000"/>
                </a:solidFill>
                <a:cs typeface="B Nazanin" panose="00000400000000000000" pitchFamily="2" charset="-78"/>
              </a:rPr>
              <a:t>یافته ها پژوهشی توسط خود شاغل و درگیر با مسئله به مرحله عمل </a:t>
            </a:r>
            <a:r>
              <a:rPr lang="fa-IR" dirty="0" smtClean="0">
                <a:cs typeface="B Nazanin" panose="00000400000000000000" pitchFamily="2" charset="-78"/>
              </a:rPr>
              <a:t>در می آید؛ اما در پژوهش های حرفه ای پژوهشگر یافته ها را به عوامل اجرایی ارائه می دهد.</a:t>
            </a:r>
            <a:endParaRPr lang="en-US" dirty="0">
              <a:cs typeface="B Nazanin" panose="00000400000000000000" pitchFamily="2" charset="-78"/>
            </a:endParaRPr>
          </a:p>
        </p:txBody>
      </p:sp>
    </p:spTree>
    <p:extLst>
      <p:ext uri="{BB962C8B-B14F-4D97-AF65-F5344CB8AC3E}">
        <p14:creationId xmlns:p14="http://schemas.microsoft.com/office/powerpoint/2010/main" val="29389077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داده </a:t>
            </a:r>
            <a:r>
              <a:rPr lang="ar-SA" sz="2800" dirty="0">
                <a:solidFill>
                  <a:srgbClr val="FF0000"/>
                </a:solidFill>
                <a:cs typeface="B Nazanin" panose="00000400000000000000" pitchFamily="2" charset="-78"/>
              </a:rPr>
              <a:t>ها واطلاعات گرد آوری شده که تاثیر اقدام شما را نشان می دهند </a:t>
            </a:r>
            <a:r>
              <a:rPr lang="ar-SA" sz="2800" dirty="0" smtClean="0">
                <a:solidFill>
                  <a:srgbClr val="FF0000"/>
                </a:solidFill>
                <a:cs typeface="B Nazanin" panose="00000400000000000000" pitchFamily="2" charset="-78"/>
              </a:rPr>
              <a:t>کدامند؟</a:t>
            </a:r>
            <a:endParaRPr lang="ar-SA" sz="2800" dirty="0">
              <a:solidFill>
                <a:srgbClr val="FF0000"/>
              </a:solidFill>
              <a:cs typeface="B Nazanin" panose="00000400000000000000" pitchFamily="2" charset="-78"/>
            </a:endParaRP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1461391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چند پرسش راهنما:</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a:xfrm>
            <a:off x="913774" y="1931831"/>
            <a:ext cx="10363826" cy="4275785"/>
          </a:xfrm>
        </p:spPr>
        <p:txBody>
          <a:bodyPr>
            <a:normAutofit/>
          </a:bodyPr>
          <a:lstStyle/>
          <a:p>
            <a:pPr algn="r" rtl="1"/>
            <a:r>
              <a:rPr lang="fa-IR" dirty="0" smtClean="0">
                <a:cs typeface="B Nazanin" panose="00000400000000000000" pitchFamily="2" charset="-78"/>
              </a:rPr>
              <a:t>1</a:t>
            </a:r>
            <a:r>
              <a:rPr lang="fa-IR" dirty="0">
                <a:cs typeface="B Nazanin" panose="00000400000000000000" pitchFamily="2" charset="-78"/>
              </a:rPr>
              <a:t>) آیا درباره داده ها و شواهدی که باید بدست آورید برنامه ریزی کرده اید ؟</a:t>
            </a:r>
            <a:endParaRPr lang="en-US" dirty="0">
              <a:cs typeface="B Nazanin" panose="00000400000000000000" pitchFamily="2" charset="-78"/>
            </a:endParaRPr>
          </a:p>
          <a:p>
            <a:pPr algn="r" rtl="1"/>
            <a:r>
              <a:rPr lang="fa-IR" dirty="0">
                <a:cs typeface="B Nazanin" panose="00000400000000000000" pitchFamily="2" charset="-78"/>
              </a:rPr>
              <a:t>2) آیا برای گردآوری داده ها و شواهد ابزار لازم را در اختیار دارید ؟</a:t>
            </a:r>
            <a:endParaRPr lang="en-US" dirty="0">
              <a:cs typeface="B Nazanin" panose="00000400000000000000" pitchFamily="2" charset="-78"/>
            </a:endParaRPr>
          </a:p>
          <a:p>
            <a:pPr algn="r" rtl="1"/>
            <a:r>
              <a:rPr lang="fa-IR" dirty="0">
                <a:cs typeface="B Nazanin" panose="00000400000000000000" pitchFamily="2" charset="-78"/>
              </a:rPr>
              <a:t>3) در چه مقوله هایی می خواهید داده ها و شواهد را جمع آوری کنید ؟</a:t>
            </a:r>
            <a:endParaRPr lang="en-US" dirty="0">
              <a:cs typeface="B Nazanin" panose="00000400000000000000" pitchFamily="2" charset="-78"/>
            </a:endParaRPr>
          </a:p>
          <a:p>
            <a:pPr algn="r" rtl="1"/>
            <a:r>
              <a:rPr lang="fa-IR" dirty="0">
                <a:cs typeface="B Nazanin" panose="00000400000000000000" pitchFamily="2" charset="-78"/>
              </a:rPr>
              <a:t>4) آیا درباره شاخص هایی که نشانگر بهبود در کار شما هستند فکر کرده اید؟</a:t>
            </a:r>
            <a:endParaRPr lang="en-US" dirty="0">
              <a:cs typeface="B Nazanin" panose="00000400000000000000" pitchFamily="2" charset="-78"/>
            </a:endParaRPr>
          </a:p>
          <a:p>
            <a:pPr algn="r" rtl="1"/>
            <a:r>
              <a:rPr lang="fa-IR" dirty="0">
                <a:cs typeface="B Nazanin" panose="00000400000000000000" pitchFamily="2" charset="-78"/>
              </a:rPr>
              <a:t>5) آیا برای بایگانی داده ها و شواهد سیستمی در نظر گرفته اید ؟</a:t>
            </a:r>
            <a:endParaRPr lang="en-US" dirty="0">
              <a:cs typeface="B Nazanin" panose="00000400000000000000" pitchFamily="2" charset="-78"/>
            </a:endParaRPr>
          </a:p>
          <a:p>
            <a:pPr algn="r" rtl="1"/>
            <a:r>
              <a:rPr lang="fa-IR" dirty="0">
                <a:cs typeface="B Nazanin" panose="00000400000000000000" pitchFamily="2" charset="-78"/>
              </a:rPr>
              <a:t>6) آیا با همکارن خود درباره داده ها ، شواهد تبادل نظرکرده اید؟</a:t>
            </a:r>
            <a:endParaRPr lang="en-US" dirty="0">
              <a:cs typeface="B Nazanin" panose="00000400000000000000" pitchFamily="2" charset="-78"/>
            </a:endParaRPr>
          </a:p>
          <a:p>
            <a:pPr algn="r" rtl="1"/>
            <a:r>
              <a:rPr lang="fa-IR" dirty="0">
                <a:cs typeface="B Nazanin" panose="00000400000000000000" pitchFamily="2" charset="-78"/>
              </a:rPr>
              <a:t>7) آیا مدارک را به تایید مدیر مدرسه رسانده اید ؟</a:t>
            </a:r>
            <a:endParaRPr lang="en-US" dirty="0">
              <a:cs typeface="B Nazanin" panose="00000400000000000000" pitchFamily="2" charset="-78"/>
            </a:endParaRPr>
          </a:p>
          <a:p>
            <a:pPr algn="r" rtl="1"/>
            <a:r>
              <a:rPr lang="fa-IR" dirty="0">
                <a:cs typeface="B Nazanin" panose="00000400000000000000" pitchFamily="2" charset="-78"/>
              </a:rPr>
              <a:t>8) آیا مدارک و شواهد را کد گذاری یا تاریخ گذاری کرده اید ؟</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42479803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Titr" panose="00000700000000000000" pitchFamily="2" charset="-78"/>
              </a:rPr>
              <a:t>4) مرحله </a:t>
            </a:r>
            <a:r>
              <a:rPr lang="fa-IR" dirty="0">
                <a:cs typeface="B Titr" panose="00000700000000000000" pitchFamily="2" charset="-78"/>
              </a:rPr>
              <a:t>بازتاب:</a:t>
            </a:r>
          </a:p>
        </p:txBody>
      </p:sp>
      <p:sp>
        <p:nvSpPr>
          <p:cNvPr id="3" name="Content Placeholder 2"/>
          <p:cNvSpPr>
            <a:spLocks noGrp="1"/>
          </p:cNvSpPr>
          <p:nvPr>
            <p:ph sz="quarter" idx="13"/>
          </p:nvPr>
        </p:nvSpPr>
        <p:spPr/>
        <p:txBody>
          <a:bodyPr/>
          <a:lstStyle/>
          <a:p>
            <a:pPr algn="r" rtl="1"/>
            <a:r>
              <a:rPr lang="fa-IR" dirty="0" smtClean="0">
                <a:cs typeface="B Nazanin" panose="00000400000000000000" pitchFamily="2" charset="-78"/>
              </a:rPr>
              <a:t>در </a:t>
            </a:r>
            <a:r>
              <a:rPr lang="fa-IR" dirty="0">
                <a:cs typeface="B Nazanin" panose="00000400000000000000" pitchFamily="2" charset="-78"/>
              </a:rPr>
              <a:t>این مرحله، </a:t>
            </a:r>
            <a:r>
              <a:rPr lang="fa-IR" dirty="0">
                <a:solidFill>
                  <a:srgbClr val="FF0000"/>
                </a:solidFill>
                <a:cs typeface="B Nazanin" panose="00000400000000000000" pitchFamily="2" charset="-78"/>
              </a:rPr>
              <a:t>شواهد تأثیر اقدام بهینه مورد تحلیل </a:t>
            </a:r>
            <a:r>
              <a:rPr lang="fa-IR" dirty="0">
                <a:cs typeface="B Nazanin" panose="00000400000000000000" pitchFamily="2" charset="-78"/>
              </a:rPr>
              <a:t>قرار می گیرد. سپس بر اساس نتایج این تحلیل گزارش مقدماتی اقدام پژوهی تدوین می شود.</a:t>
            </a:r>
          </a:p>
          <a:p>
            <a:pPr algn="r" rtl="1"/>
            <a:r>
              <a:rPr lang="fa-IR" dirty="0">
                <a:cs typeface="B Nazanin" panose="00000400000000000000" pitchFamily="2" charset="-78"/>
              </a:rPr>
              <a:t>در طرح های اقدام پژوهی </a:t>
            </a:r>
            <a:r>
              <a:rPr lang="fa-IR" dirty="0" smtClean="0">
                <a:cs typeface="B Nazanin" panose="00000400000000000000" pitchFamily="2" charset="-78"/>
              </a:rPr>
              <a:t>که در </a:t>
            </a:r>
            <a:r>
              <a:rPr lang="fa-IR" dirty="0">
                <a:cs typeface="B Nazanin" panose="00000400000000000000" pitchFamily="2" charset="-78"/>
              </a:rPr>
              <a:t>سطح مدرسه یا منطقه آموزش و پرورش انجام می </a:t>
            </a:r>
            <a:r>
              <a:rPr lang="fa-IR" dirty="0" smtClean="0">
                <a:cs typeface="B Nazanin" panose="00000400000000000000" pitchFamily="2" charset="-78"/>
              </a:rPr>
              <a:t>گیرد </a:t>
            </a:r>
            <a:r>
              <a:rPr lang="fa-IR" dirty="0">
                <a:cs typeface="B Nazanin" panose="00000400000000000000" pitchFamily="2" charset="-78"/>
              </a:rPr>
              <a:t>می توان از طریق مشارکت دادن ناظران، میزان اعتبار نتایج بدست آمده را نیز مورد قضاوت بیرونی قرار داد و سپس گزارش نهایی تدوین کرد. </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429574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4- بازتاب</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a:bodyPr>
          <a:lstStyle/>
          <a:p>
            <a:pPr algn="r" rtl="1"/>
            <a:r>
              <a:rPr lang="ar-SA" dirty="0" smtClean="0">
                <a:cs typeface="B Nazanin" panose="00000400000000000000" pitchFamily="2" charset="-78"/>
              </a:rPr>
              <a:t>گام چهاردهم، </a:t>
            </a:r>
            <a:r>
              <a:rPr lang="ar-SA" dirty="0">
                <a:cs typeface="B Nazanin" panose="00000400000000000000" pitchFamily="2" charset="-78"/>
              </a:rPr>
              <a:t>در این گام به </a:t>
            </a:r>
            <a:r>
              <a:rPr lang="ar-SA" dirty="0">
                <a:solidFill>
                  <a:srgbClr val="FF0000"/>
                </a:solidFill>
                <a:cs typeface="B Nazanin" panose="00000400000000000000" pitchFamily="2" charset="-78"/>
              </a:rPr>
              <a:t>تحلیل </a:t>
            </a:r>
            <a:r>
              <a:rPr lang="ar-SA" dirty="0" smtClean="0">
                <a:solidFill>
                  <a:srgbClr val="FF0000"/>
                </a:solidFill>
                <a:cs typeface="B Nazanin" panose="00000400000000000000" pitchFamily="2" charset="-78"/>
              </a:rPr>
              <a:t>شواهد،</a:t>
            </a:r>
            <a:r>
              <a:rPr lang="fa-IR" dirty="0" smtClean="0">
                <a:solidFill>
                  <a:srgbClr val="FF0000"/>
                </a:solidFill>
                <a:cs typeface="B Nazanin" panose="00000400000000000000" pitchFamily="2" charset="-78"/>
              </a:rPr>
              <a:t> </a:t>
            </a:r>
            <a:r>
              <a:rPr lang="ar-SA" dirty="0" smtClean="0">
                <a:solidFill>
                  <a:srgbClr val="FF0000"/>
                </a:solidFill>
                <a:cs typeface="B Nazanin" panose="00000400000000000000" pitchFamily="2" charset="-78"/>
              </a:rPr>
              <a:t>تأثیر </a:t>
            </a:r>
            <a:r>
              <a:rPr lang="ar-SA" dirty="0">
                <a:solidFill>
                  <a:srgbClr val="FF0000"/>
                </a:solidFill>
                <a:cs typeface="B Nazanin" panose="00000400000000000000" pitchFamily="2" charset="-78"/>
              </a:rPr>
              <a:t>اقدام بهینه و تدوین گزارش </a:t>
            </a:r>
            <a:r>
              <a:rPr lang="ar-SA" dirty="0" smtClean="0">
                <a:solidFill>
                  <a:srgbClr val="FF0000"/>
                </a:solidFill>
                <a:cs typeface="B Nazanin" panose="00000400000000000000" pitchFamily="2" charset="-78"/>
              </a:rPr>
              <a:t>مقدماتی</a:t>
            </a:r>
            <a:r>
              <a:rPr lang="fa-IR" dirty="0">
                <a:solidFill>
                  <a:srgbClr val="FF0000"/>
                </a:solidFill>
                <a:cs typeface="B Nazanin" panose="00000400000000000000" pitchFamily="2" charset="-78"/>
              </a:rPr>
              <a:t> </a:t>
            </a:r>
            <a:r>
              <a:rPr lang="ar-SA" dirty="0" smtClean="0">
                <a:cs typeface="B Nazanin" panose="00000400000000000000" pitchFamily="2" charset="-78"/>
              </a:rPr>
              <a:t>پرداخته </a:t>
            </a:r>
            <a:r>
              <a:rPr lang="ar-SA" dirty="0">
                <a:cs typeface="B Nazanin" panose="00000400000000000000" pitchFamily="2" charset="-78"/>
              </a:rPr>
              <a:t>می شود.</a:t>
            </a:r>
          </a:p>
          <a:p>
            <a:pPr marL="0" indent="0" algn="r" rtl="1">
              <a:buNone/>
            </a:pPr>
            <a:r>
              <a:rPr lang="ar-SA" dirty="0">
                <a:cs typeface="B Nazanin" panose="00000400000000000000" pitchFamily="2" charset="-78"/>
              </a:rPr>
              <a:t>در انجام این امر فعالیت های زیر به عمل می آید:</a:t>
            </a:r>
          </a:p>
          <a:p>
            <a:pPr algn="r" rtl="1"/>
            <a:r>
              <a:rPr lang="ar-SA" dirty="0">
                <a:cs typeface="B Nazanin" panose="00000400000000000000" pitchFamily="2" charset="-78"/>
              </a:rPr>
              <a:t>تعیین ملاک ها و نشانگرهایی که تأثیر اقدام بهینه را نمایان می کند.</a:t>
            </a:r>
          </a:p>
          <a:p>
            <a:pPr algn="r" rtl="1"/>
            <a:r>
              <a:rPr lang="ar-SA" dirty="0">
                <a:cs typeface="B Nazanin" panose="00000400000000000000" pitchFamily="2" charset="-78"/>
              </a:rPr>
              <a:t>منظور داشتن حالت های ویژه و داده هایی که نمایانگر تأثیر اقدام بهینه است.</a:t>
            </a:r>
          </a:p>
          <a:p>
            <a:pPr algn="r" rtl="1"/>
            <a:r>
              <a:rPr lang="ar-SA" dirty="0">
                <a:cs typeface="B Nazanin" panose="00000400000000000000" pitchFamily="2" charset="-78"/>
              </a:rPr>
              <a:t>مقایسه شواهد وضعیت موجود با داده های حاصل از اجرای اقدام بهینه</a:t>
            </a:r>
          </a:p>
          <a:p>
            <a:pPr algn="r" rtl="1"/>
            <a:r>
              <a:rPr lang="ar-SA" dirty="0">
                <a:cs typeface="B Nazanin" panose="00000400000000000000" pitchFamily="2" charset="-78"/>
              </a:rPr>
              <a:t>درخواست از همکاران و ناظران برای قضاوت درباره وضعیت حاصل از اجرای اقدام بهینه</a:t>
            </a:r>
          </a:p>
          <a:p>
            <a:pPr algn="r" rtl="1"/>
            <a:r>
              <a:rPr lang="ar-SA" dirty="0">
                <a:cs typeface="B Nazanin" panose="00000400000000000000" pitchFamily="2" charset="-78"/>
              </a:rPr>
              <a:t> تدوین گزارش مقدماتی</a:t>
            </a:r>
          </a:p>
          <a:p>
            <a:pPr algn="r"/>
            <a:endParaRPr lang="en-US" dirty="0">
              <a:cs typeface="B Nazanin" panose="00000400000000000000" pitchFamily="2" charset="-78"/>
            </a:endParaRPr>
          </a:p>
        </p:txBody>
      </p:sp>
    </p:spTree>
    <p:extLst>
      <p:ext uri="{BB962C8B-B14F-4D97-AF65-F5344CB8AC3E}">
        <p14:creationId xmlns:p14="http://schemas.microsoft.com/office/powerpoint/2010/main" val="38194291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800" dirty="0" smtClean="0">
                <a:solidFill>
                  <a:srgbClr val="FF0000"/>
                </a:solidFill>
                <a:cs typeface="B Nazanin" panose="00000400000000000000" pitchFamily="2" charset="-78"/>
              </a:rPr>
              <a:t>چگونگی </a:t>
            </a:r>
            <a:r>
              <a:rPr lang="ar-SA" sz="2800" dirty="0">
                <a:solidFill>
                  <a:srgbClr val="FF0000"/>
                </a:solidFill>
                <a:cs typeface="B Nazanin" panose="00000400000000000000" pitchFamily="2" charset="-78"/>
              </a:rPr>
              <a:t>تحلیل شواهد </a:t>
            </a:r>
            <a:r>
              <a:rPr lang="ar-SA" sz="2800" dirty="0" smtClean="0">
                <a:solidFill>
                  <a:srgbClr val="FF0000"/>
                </a:solidFill>
                <a:cs typeface="B Nazanin" panose="00000400000000000000" pitchFamily="2" charset="-78"/>
              </a:rPr>
              <a:t>گردآوری </a:t>
            </a:r>
            <a:r>
              <a:rPr lang="ar-SA" sz="2800" dirty="0">
                <a:solidFill>
                  <a:srgbClr val="FF0000"/>
                </a:solidFill>
                <a:cs typeface="B Nazanin" panose="00000400000000000000" pitchFamily="2" charset="-78"/>
              </a:rPr>
              <a:t>شده در </a:t>
            </a:r>
            <a:r>
              <a:rPr lang="ar-SA" sz="2800" dirty="0" smtClean="0">
                <a:solidFill>
                  <a:srgbClr val="FF0000"/>
                </a:solidFill>
                <a:cs typeface="B Nazanin" panose="00000400000000000000" pitchFamily="2" charset="-78"/>
              </a:rPr>
              <a:t>ت</a:t>
            </a:r>
            <a:r>
              <a:rPr lang="fa-IR" sz="2800" dirty="0" smtClean="0">
                <a:solidFill>
                  <a:srgbClr val="FF0000"/>
                </a:solidFill>
                <a:cs typeface="B Nazanin" panose="00000400000000000000" pitchFamily="2" charset="-78"/>
              </a:rPr>
              <a:t>أ</a:t>
            </a:r>
            <a:r>
              <a:rPr lang="ar-SA" sz="2800" dirty="0" smtClean="0">
                <a:solidFill>
                  <a:srgbClr val="FF0000"/>
                </a:solidFill>
                <a:cs typeface="B Nazanin" panose="00000400000000000000" pitchFamily="2" charset="-78"/>
              </a:rPr>
              <a:t>ثیر </a:t>
            </a:r>
            <a:r>
              <a:rPr lang="ar-SA" sz="2800" dirty="0">
                <a:solidFill>
                  <a:srgbClr val="FF0000"/>
                </a:solidFill>
                <a:cs typeface="B Nazanin" panose="00000400000000000000" pitchFamily="2" charset="-78"/>
              </a:rPr>
              <a:t>اقدام خود را توضیح دهید ؟</a:t>
            </a:r>
          </a:p>
          <a:p>
            <a:pPr algn="ctr"/>
            <a:endParaRPr lang="en-US" sz="28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4540950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سوالهای </a:t>
            </a:r>
            <a:r>
              <a:rPr lang="fa-IR" dirty="0">
                <a:cs typeface="B Titr" panose="00000700000000000000" pitchFamily="2" charset="-78"/>
              </a:rPr>
              <a:t>ناظر بر کیفیت و روایی اقدام پژوهی</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a:xfrm>
            <a:off x="913774" y="2367092"/>
            <a:ext cx="10363826" cy="3904919"/>
          </a:xfrm>
        </p:spPr>
        <p:txBody>
          <a:bodyPr>
            <a:normAutofit lnSpcReduction="10000"/>
          </a:bodyPr>
          <a:lstStyle/>
          <a:p>
            <a:pPr algn="r" rtl="1"/>
            <a:r>
              <a:rPr lang="fa-IR" dirty="0" smtClean="0">
                <a:cs typeface="B Nazanin" panose="00000400000000000000" pitchFamily="2" charset="-78"/>
              </a:rPr>
              <a:t>1</a:t>
            </a:r>
            <a:r>
              <a:rPr lang="fa-IR" dirty="0">
                <a:cs typeface="B Nazanin" panose="00000400000000000000" pitchFamily="2" charset="-78"/>
              </a:rPr>
              <a:t>) آیا این اقدام پژوهی در توسعه روابط اجتماعی و مشارکت جمعی موفق بوده است ؟</a:t>
            </a:r>
            <a:endParaRPr lang="en-US" dirty="0">
              <a:cs typeface="B Nazanin" panose="00000400000000000000" pitchFamily="2" charset="-78"/>
            </a:endParaRPr>
          </a:p>
          <a:p>
            <a:pPr algn="r" rtl="1"/>
            <a:r>
              <a:rPr lang="fa-IR" dirty="0">
                <a:cs typeface="B Nazanin" panose="00000400000000000000" pitchFamily="2" charset="-78"/>
              </a:rPr>
              <a:t>2) آیا برنامه ریزی و فرآیند اقدام پژوهی به وسیله دغدغه و علایق مربوط به پیامدها هدایت شده است ؟</a:t>
            </a:r>
            <a:endParaRPr lang="en-US" dirty="0">
              <a:cs typeface="B Nazanin" panose="00000400000000000000" pitchFamily="2" charset="-78"/>
            </a:endParaRPr>
          </a:p>
          <a:p>
            <a:pPr algn="r" rtl="1"/>
            <a:r>
              <a:rPr lang="fa-IR" dirty="0">
                <a:cs typeface="B Nazanin" panose="00000400000000000000" pitchFamily="2" charset="-78"/>
              </a:rPr>
              <a:t>3) آیا در اقدام پژوهی از همه راههای ممکن </a:t>
            </a:r>
            <a:r>
              <a:rPr lang="fa-IR" dirty="0" smtClean="0">
                <a:cs typeface="B Nazanin" panose="00000400000000000000" pitchFamily="2" charset="-78"/>
              </a:rPr>
              <a:t>(اصل </a:t>
            </a:r>
            <a:r>
              <a:rPr lang="fa-IR" dirty="0">
                <a:cs typeface="B Nazanin" panose="00000400000000000000" pitchFamily="2" charset="-78"/>
              </a:rPr>
              <a:t>کثرت </a:t>
            </a:r>
            <a:r>
              <a:rPr lang="fa-IR" dirty="0" smtClean="0">
                <a:cs typeface="B Nazanin" panose="00000400000000000000" pitchFamily="2" charset="-78"/>
              </a:rPr>
              <a:t>گرایی) </a:t>
            </a:r>
            <a:r>
              <a:rPr lang="fa-IR" dirty="0">
                <a:cs typeface="B Nazanin" panose="00000400000000000000" pitchFamily="2" charset="-78"/>
              </a:rPr>
              <a:t>برای کسب دانش استفاده شده است ؟</a:t>
            </a:r>
            <a:endParaRPr lang="en-US" dirty="0">
              <a:cs typeface="B Nazanin" panose="00000400000000000000" pitchFamily="2" charset="-78"/>
            </a:endParaRPr>
          </a:p>
          <a:p>
            <a:pPr algn="r" rtl="1"/>
            <a:r>
              <a:rPr lang="fa-IR" dirty="0">
                <a:cs typeface="B Nazanin" panose="00000400000000000000" pitchFamily="2" charset="-78"/>
              </a:rPr>
              <a:t>4) آیا اقدام پژوهی به انجام فکری اعضای شرکت کننده منجر شده است ؟</a:t>
            </a:r>
            <a:endParaRPr lang="en-US" dirty="0">
              <a:cs typeface="B Nazanin" panose="00000400000000000000" pitchFamily="2" charset="-78"/>
            </a:endParaRPr>
          </a:p>
          <a:p>
            <a:pPr algn="r" rtl="1"/>
            <a:r>
              <a:rPr lang="fa-IR" dirty="0">
                <a:cs typeface="B Nazanin" panose="00000400000000000000" pitchFamily="2" charset="-78"/>
              </a:rPr>
              <a:t>5) آیا اقدام پژوهی راههایی فراتر از عقل نظری برای کسب دانش فراهم کرده است ؟</a:t>
            </a:r>
            <a:endParaRPr lang="en-US" dirty="0">
              <a:cs typeface="B Nazanin" panose="00000400000000000000" pitchFamily="2" charset="-78"/>
            </a:endParaRPr>
          </a:p>
          <a:p>
            <a:pPr algn="r" rtl="1"/>
            <a:r>
              <a:rPr lang="fa-IR" dirty="0">
                <a:cs typeface="B Nazanin" panose="00000400000000000000" pitchFamily="2" charset="-78"/>
              </a:rPr>
              <a:t>6) آیا اقدام پژوهی از روی آگاهی بعنوان رویکرد مناسب انجام تحقیق انتخاب شده است ؟</a:t>
            </a:r>
            <a:endParaRPr lang="en-US" dirty="0">
              <a:cs typeface="B Nazanin" panose="00000400000000000000" pitchFamily="2" charset="-78"/>
            </a:endParaRPr>
          </a:p>
          <a:p>
            <a:pPr algn="r" rtl="1"/>
            <a:r>
              <a:rPr lang="fa-IR" dirty="0">
                <a:cs typeface="B Nazanin" panose="00000400000000000000" pitchFamily="2" charset="-78"/>
              </a:rPr>
              <a:t>7) آیا اقدام پژوهی برای افراد شرکت کننده بعنوان </a:t>
            </a:r>
            <a:r>
              <a:rPr lang="fa-IR" dirty="0" smtClean="0">
                <a:cs typeface="B Nazanin" panose="00000400000000000000" pitchFamily="2" charset="-78"/>
              </a:rPr>
              <a:t>یک کار معنادار تلقی </a:t>
            </a:r>
            <a:r>
              <a:rPr lang="fa-IR" dirty="0">
                <a:cs typeface="B Nazanin" panose="00000400000000000000" pitchFamily="2" charset="-78"/>
              </a:rPr>
              <a:t>شده است ؟</a:t>
            </a:r>
            <a:endParaRPr lang="en-US" dirty="0">
              <a:cs typeface="B Nazanin" panose="00000400000000000000" pitchFamily="2" charset="-78"/>
            </a:endParaRPr>
          </a:p>
          <a:p>
            <a:pPr algn="r" rtl="1"/>
            <a:r>
              <a:rPr lang="fa-IR" dirty="0">
                <a:cs typeface="B Nazanin" panose="00000400000000000000" pitchFamily="2" charset="-78"/>
              </a:rPr>
              <a:t>8) آیا اقدام پژوهی به پایدار شدن و فراگیر شدن اصلاحات به وجود آمده کمک کرده است؟</a:t>
            </a:r>
            <a:endParaRPr lang="en-US" dirty="0">
              <a:cs typeface="B Nazanin" panose="00000400000000000000" pitchFamily="2" charset="-78"/>
            </a:endParaRPr>
          </a:p>
        </p:txBody>
      </p:sp>
    </p:spTree>
    <p:extLst>
      <p:ext uri="{BB962C8B-B14F-4D97-AF65-F5344CB8AC3E}">
        <p14:creationId xmlns:p14="http://schemas.microsoft.com/office/powerpoint/2010/main" val="4213883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انواع مرسوم اعتبار بخشی به کار اقدام پژوهی</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a:xfrm>
            <a:off x="913774" y="1996225"/>
            <a:ext cx="10363826" cy="4211391"/>
          </a:xfrm>
        </p:spPr>
        <p:txBody>
          <a:bodyPr>
            <a:noAutofit/>
          </a:bodyPr>
          <a:lstStyle/>
          <a:p>
            <a:pPr marL="0" indent="0" algn="r" rtl="1">
              <a:buNone/>
            </a:pPr>
            <a:endParaRPr lang="en-US" sz="1800" dirty="0">
              <a:cs typeface="B Nazanin" panose="00000400000000000000" pitchFamily="2" charset="-78"/>
            </a:endParaRPr>
          </a:p>
          <a:p>
            <a:pPr algn="r" rtl="1"/>
            <a:r>
              <a:rPr lang="fa-IR" sz="1800" dirty="0">
                <a:cs typeface="B Nazanin" panose="00000400000000000000" pitchFamily="2" charset="-78"/>
              </a:rPr>
              <a:t>اعتبار بخشی توسط همکاران :</a:t>
            </a:r>
            <a:endParaRPr lang="en-US" sz="1800" dirty="0">
              <a:cs typeface="B Nazanin" panose="00000400000000000000" pitchFamily="2" charset="-78"/>
            </a:endParaRPr>
          </a:p>
          <a:p>
            <a:pPr algn="r" rtl="1"/>
            <a:r>
              <a:rPr lang="fa-IR" sz="1800" dirty="0">
                <a:cs typeface="B Nazanin" panose="00000400000000000000" pitchFamily="2" charset="-78"/>
              </a:rPr>
              <a:t>آیا می توانید گروهی از همکاران خود را نسبت به اهمیت دانشی که بدست متقاعد نمایید ؟ آیا می توانید آنها را قانع کنید که عمل شما مسئولانه و عالی بوده است ؟</a:t>
            </a:r>
            <a:endParaRPr lang="en-US" sz="1800" dirty="0">
              <a:cs typeface="B Nazanin" panose="00000400000000000000" pitchFamily="2" charset="-78"/>
            </a:endParaRPr>
          </a:p>
          <a:p>
            <a:pPr algn="r" rtl="1"/>
            <a:r>
              <a:rPr lang="fa-IR" sz="1800" dirty="0">
                <a:cs typeface="B Nazanin" panose="00000400000000000000" pitchFamily="2" charset="-78"/>
              </a:rPr>
              <a:t>برای ارزیابی از کار خود معیارهای روشن ارائه دهید و برای آن شواهدی صریح فراهم آورید </a:t>
            </a:r>
            <a:r>
              <a:rPr lang="fa-IR" sz="1800" dirty="0" smtClean="0">
                <a:cs typeface="B Nazanin" panose="00000400000000000000" pitchFamily="2" charset="-78"/>
              </a:rPr>
              <a:t>؟</a:t>
            </a:r>
            <a:endParaRPr lang="fa-IR" sz="1800" dirty="0">
              <a:cs typeface="B Nazanin" panose="00000400000000000000" pitchFamily="2" charset="-78"/>
            </a:endParaRPr>
          </a:p>
          <a:p>
            <a:pPr marL="0" indent="0" algn="r" rtl="1">
              <a:buNone/>
            </a:pPr>
            <a:endParaRPr lang="en-US" sz="1800" dirty="0">
              <a:cs typeface="B Nazanin" panose="00000400000000000000" pitchFamily="2" charset="-78"/>
            </a:endParaRPr>
          </a:p>
          <a:p>
            <a:pPr algn="r" rtl="1"/>
            <a:r>
              <a:rPr lang="fa-IR" sz="1800" dirty="0">
                <a:cs typeface="B Nazanin" panose="00000400000000000000" pitchFamily="2" charset="-78"/>
              </a:rPr>
              <a:t>اعتبار بخشی توسط  فرادستان :</a:t>
            </a:r>
            <a:endParaRPr lang="en-US" sz="1800" dirty="0">
              <a:cs typeface="B Nazanin" panose="00000400000000000000" pitchFamily="2" charset="-78"/>
            </a:endParaRPr>
          </a:p>
          <a:p>
            <a:pPr algn="r" rtl="1"/>
            <a:r>
              <a:rPr lang="fa-IR" sz="1800" dirty="0">
                <a:cs typeface="B Nazanin" panose="00000400000000000000" pitchFamily="2" charset="-78"/>
              </a:rPr>
              <a:t>آیا می توانید به مدیران خود نشان دهید که کار خود را به منظور بهبود ، تغییر داده اید و روش جدید کار شما با طرح های توسعه سازمانی سازگار است ؟</a:t>
            </a:r>
            <a:endParaRPr lang="en-US" sz="1800" dirty="0">
              <a:cs typeface="B Nazanin" panose="00000400000000000000" pitchFamily="2" charset="-78"/>
            </a:endParaRPr>
          </a:p>
          <a:p>
            <a:pPr marL="0" indent="0" algn="r" rtl="1">
              <a:buNone/>
            </a:pPr>
            <a:endParaRPr lang="en-US" sz="1800" dirty="0">
              <a:cs typeface="B Nazanin" panose="00000400000000000000" pitchFamily="2" charset="-78"/>
            </a:endParaRPr>
          </a:p>
        </p:txBody>
      </p:sp>
    </p:spTree>
    <p:extLst>
      <p:ext uri="{BB962C8B-B14F-4D97-AF65-F5344CB8AC3E}">
        <p14:creationId xmlns:p14="http://schemas.microsoft.com/office/powerpoint/2010/main" val="40824453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991342"/>
          </a:xfrm>
        </p:spPr>
        <p:txBody>
          <a:bodyPr>
            <a:normAutofit fontScale="90000"/>
          </a:bodyPr>
          <a:lstStyle/>
          <a:p>
            <a:r>
              <a:rPr lang="fa-IR" dirty="0">
                <a:cs typeface="B Titr" panose="00000700000000000000" pitchFamily="2" charset="-78"/>
              </a:rPr>
              <a:t>انواع مرسوم اعتبار بخشی به کار اقدام پژوهی</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sz="quarter" idx="13"/>
          </p:nvPr>
        </p:nvSpPr>
        <p:spPr>
          <a:xfrm>
            <a:off x="605307" y="1300766"/>
            <a:ext cx="10882648" cy="5164428"/>
          </a:xfrm>
        </p:spPr>
        <p:txBody>
          <a:bodyPr>
            <a:noAutofit/>
          </a:bodyPr>
          <a:lstStyle/>
          <a:p>
            <a:pPr algn="r" rtl="1"/>
            <a:r>
              <a:rPr lang="fa-IR" sz="1800" dirty="0" smtClean="0">
                <a:cs typeface="B Nazanin" panose="00000400000000000000" pitchFamily="2" charset="-78"/>
              </a:rPr>
              <a:t>- </a:t>
            </a:r>
            <a:r>
              <a:rPr lang="fa-IR" sz="1800" dirty="0">
                <a:cs typeface="B Nazanin" panose="00000400000000000000" pitchFamily="2" charset="-78"/>
              </a:rPr>
              <a:t>اعتبار بخشی از سوی مراجعان :</a:t>
            </a:r>
            <a:endParaRPr lang="en-US" sz="1800" dirty="0">
              <a:cs typeface="B Nazanin" panose="00000400000000000000" pitchFamily="2" charset="-78"/>
            </a:endParaRPr>
          </a:p>
          <a:p>
            <a:pPr marL="0" indent="0" algn="r" rtl="1">
              <a:buNone/>
            </a:pPr>
            <a:r>
              <a:rPr lang="fa-IR" sz="1800" dirty="0" smtClean="0">
                <a:cs typeface="B Nazanin" panose="00000400000000000000" pitchFamily="2" charset="-78"/>
              </a:rPr>
              <a:t>آیا </a:t>
            </a:r>
            <a:r>
              <a:rPr lang="fa-IR" sz="1800" dirty="0">
                <a:cs typeface="B Nazanin" panose="00000400000000000000" pitchFamily="2" charset="-78"/>
              </a:rPr>
              <a:t>افرادی که مورد حمایت شما بوده </a:t>
            </a:r>
            <a:r>
              <a:rPr lang="fa-IR" sz="1800" dirty="0" smtClean="0">
                <a:cs typeface="B Nazanin" panose="00000400000000000000" pitchFamily="2" charset="-78"/>
              </a:rPr>
              <a:t>اند، </a:t>
            </a:r>
            <a:r>
              <a:rPr lang="fa-IR" sz="1800" dirty="0">
                <a:cs typeface="B Nazanin" panose="00000400000000000000" pitchFamily="2" charset="-78"/>
              </a:rPr>
              <a:t>موافقند که عمل شما در راستای منافع آنها بوده است و کیفیت زندگی آنها در اثر مداخلات اعمال شده توسط شما بهبود یافته است </a:t>
            </a:r>
            <a:r>
              <a:rPr lang="fa-IR" sz="1800" dirty="0" smtClean="0">
                <a:cs typeface="B Nazanin" panose="00000400000000000000" pitchFamily="2" charset="-78"/>
              </a:rPr>
              <a:t>؟</a:t>
            </a:r>
          </a:p>
          <a:p>
            <a:pPr marL="0" indent="0" algn="r" rtl="1">
              <a:buNone/>
            </a:pPr>
            <a:endParaRPr lang="en-US" sz="1800" dirty="0">
              <a:cs typeface="B Nazanin" panose="00000400000000000000" pitchFamily="2" charset="-78"/>
            </a:endParaRPr>
          </a:p>
          <a:p>
            <a:pPr algn="r" rtl="1"/>
            <a:r>
              <a:rPr lang="fa-IR" sz="1800" dirty="0">
                <a:cs typeface="B Nazanin" panose="00000400000000000000" pitchFamily="2" charset="-78"/>
              </a:rPr>
              <a:t>- اعتبار بخشی از سوی جامعه علمی :</a:t>
            </a:r>
            <a:endParaRPr lang="en-US" sz="1800" dirty="0">
              <a:cs typeface="B Nazanin" panose="00000400000000000000" pitchFamily="2" charset="-78"/>
            </a:endParaRPr>
          </a:p>
          <a:p>
            <a:pPr marL="0" indent="0" algn="r" rtl="1">
              <a:buNone/>
            </a:pPr>
            <a:r>
              <a:rPr lang="fa-IR" sz="1800" dirty="0" smtClean="0">
                <a:cs typeface="B Nazanin" panose="00000400000000000000" pitchFamily="2" charset="-78"/>
              </a:rPr>
              <a:t>بسیاری </a:t>
            </a:r>
            <a:r>
              <a:rPr lang="fa-IR" sz="1800" dirty="0">
                <a:cs typeface="B Nazanin" panose="00000400000000000000" pitchFamily="2" charset="-78"/>
              </a:rPr>
              <a:t>از اقدام پژوهان که پژوهش خود را برای </a:t>
            </a:r>
            <a:r>
              <a:rPr lang="fa-IR" sz="1800" dirty="0" smtClean="0">
                <a:cs typeface="B Nazanin" panose="00000400000000000000" pitchFamily="2" charset="-78"/>
              </a:rPr>
              <a:t>دریافت </a:t>
            </a:r>
            <a:r>
              <a:rPr lang="fa-IR" sz="1800" dirty="0">
                <a:cs typeface="B Nazanin" panose="00000400000000000000" pitchFamily="2" charset="-78"/>
              </a:rPr>
              <a:t>نوع جایزه از مجامع علمی انجام می دهند باید آنرا طوری عرضه کنند که قابلیت بررسی داشته </a:t>
            </a:r>
            <a:r>
              <a:rPr lang="fa-IR" sz="1800" dirty="0" smtClean="0">
                <a:cs typeface="B Nazanin" panose="00000400000000000000" pitchFamily="2" charset="-78"/>
              </a:rPr>
              <a:t>باشد. </a:t>
            </a:r>
            <a:endParaRPr lang="fa-IR" sz="1800" dirty="0">
              <a:cs typeface="B Nazanin" panose="00000400000000000000" pitchFamily="2" charset="-78"/>
            </a:endParaRPr>
          </a:p>
          <a:p>
            <a:pPr marL="0" indent="0" algn="r" rtl="1">
              <a:buNone/>
            </a:pPr>
            <a:endParaRPr lang="en-US" sz="1800" dirty="0">
              <a:cs typeface="B Nazanin" panose="00000400000000000000" pitchFamily="2" charset="-78"/>
            </a:endParaRPr>
          </a:p>
          <a:p>
            <a:pPr algn="r" rtl="1"/>
            <a:r>
              <a:rPr lang="fa-IR" sz="1800" dirty="0">
                <a:cs typeface="B Nazanin" panose="00000400000000000000" pitchFamily="2" charset="-78"/>
              </a:rPr>
              <a:t>- اعتبار بخشی توسط عامه مردم :</a:t>
            </a:r>
            <a:endParaRPr lang="en-US" sz="1800" dirty="0">
              <a:cs typeface="B Nazanin" panose="00000400000000000000" pitchFamily="2" charset="-78"/>
            </a:endParaRPr>
          </a:p>
          <a:p>
            <a:pPr marL="0" indent="0" algn="r" rtl="1">
              <a:buNone/>
            </a:pPr>
            <a:r>
              <a:rPr lang="fa-IR" sz="1800" dirty="0" smtClean="0">
                <a:cs typeface="B Nazanin" panose="00000400000000000000" pitchFamily="2" charset="-78"/>
              </a:rPr>
              <a:t>علاوه </a:t>
            </a:r>
            <a:r>
              <a:rPr lang="fa-IR" sz="1800" dirty="0">
                <a:cs typeface="B Nazanin" panose="00000400000000000000" pitchFamily="2" charset="-78"/>
              </a:rPr>
              <a:t>بر </a:t>
            </a:r>
            <a:r>
              <a:rPr lang="fa-IR" sz="1800" dirty="0" smtClean="0">
                <a:cs typeface="B Nazanin" panose="00000400000000000000" pitchFamily="2" charset="-78"/>
              </a:rPr>
              <a:t>اعلان عمومی نتایج ، پژوهش </a:t>
            </a:r>
            <a:r>
              <a:rPr lang="fa-IR" sz="1800" dirty="0">
                <a:cs typeface="B Nazanin" panose="00000400000000000000" pitchFamily="2" charset="-78"/>
              </a:rPr>
              <a:t>می توان آنها را منتشر </a:t>
            </a:r>
            <a:r>
              <a:rPr lang="fa-IR" sz="1800" dirty="0" smtClean="0">
                <a:cs typeface="B Nazanin" panose="00000400000000000000" pitchFamily="2" charset="-78"/>
              </a:rPr>
              <a:t>ساخت. </a:t>
            </a:r>
            <a:r>
              <a:rPr lang="fa-IR" sz="1800" dirty="0">
                <a:cs typeface="B Nazanin" panose="00000400000000000000" pitchFamily="2" charset="-78"/>
              </a:rPr>
              <a:t>پذیرش انتشار از سوی نشریات علمی ممکن است وقت زیادی از فرد </a:t>
            </a:r>
            <a:r>
              <a:rPr lang="fa-IR" sz="1800" dirty="0" smtClean="0">
                <a:cs typeface="B Nazanin" panose="00000400000000000000" pitchFamily="2" charset="-78"/>
              </a:rPr>
              <a:t>بگیرد. </a:t>
            </a:r>
            <a:r>
              <a:rPr lang="fa-IR" sz="1800" dirty="0">
                <a:cs typeface="B Nazanin" panose="00000400000000000000" pitchFamily="2" charset="-78"/>
              </a:rPr>
              <a:t>در هر حال نظرات و یافته های روا </a:t>
            </a:r>
            <a:r>
              <a:rPr lang="fa-IR" sz="1800" dirty="0" smtClean="0">
                <a:cs typeface="B Nazanin" panose="00000400000000000000" pitchFamily="2" charset="-78"/>
              </a:rPr>
              <a:t>فقط </a:t>
            </a:r>
            <a:r>
              <a:rPr lang="fa-IR" sz="1800" dirty="0">
                <a:cs typeface="B Nazanin" panose="00000400000000000000" pitchFamily="2" charset="-78"/>
              </a:rPr>
              <a:t>از طریق وارد شدن در زندگی دیگران تداوم می یابد .</a:t>
            </a:r>
            <a:endParaRPr lang="en-US" sz="1800" dirty="0">
              <a:cs typeface="B Nazanin" panose="00000400000000000000" pitchFamily="2" charset="-78"/>
            </a:endParaRPr>
          </a:p>
          <a:p>
            <a:pPr algn="r"/>
            <a:endParaRPr lang="en-US" sz="1800" dirty="0">
              <a:cs typeface="B Nazanin" panose="00000400000000000000" pitchFamily="2" charset="-78"/>
            </a:endParaRPr>
          </a:p>
        </p:txBody>
      </p:sp>
    </p:spTree>
    <p:extLst>
      <p:ext uri="{BB962C8B-B14F-4D97-AF65-F5344CB8AC3E}">
        <p14:creationId xmlns:p14="http://schemas.microsoft.com/office/powerpoint/2010/main" val="22917661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4- </a:t>
            </a:r>
            <a:r>
              <a:rPr lang="fa-IR" b="1" dirty="0">
                <a:cs typeface="B Titr" panose="00000700000000000000" pitchFamily="2" charset="-78"/>
              </a:rPr>
              <a:t>بازتاب</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a:bodyPr>
          <a:lstStyle/>
          <a:p>
            <a:pPr marL="0" indent="0" algn="r" rtl="1">
              <a:buNone/>
            </a:pPr>
            <a:r>
              <a:rPr lang="ar-SA" dirty="0">
                <a:cs typeface="B Nazanin" panose="00000400000000000000" pitchFamily="2" charset="-78"/>
              </a:rPr>
              <a:t>گام پانزدهم ، در این گام </a:t>
            </a:r>
            <a:r>
              <a:rPr lang="ar-SA" dirty="0">
                <a:solidFill>
                  <a:srgbClr val="FF0000"/>
                </a:solidFill>
                <a:cs typeface="B Nazanin" panose="00000400000000000000" pitchFamily="2" charset="-78"/>
              </a:rPr>
              <a:t>گردهمایی ناظران و تهیه گزارش نهایی </a:t>
            </a:r>
            <a:r>
              <a:rPr lang="ar-SA" dirty="0">
                <a:cs typeface="B Nazanin" panose="00000400000000000000" pitchFamily="2" charset="-78"/>
              </a:rPr>
              <a:t>انجام می پذیرد.</a:t>
            </a:r>
          </a:p>
          <a:p>
            <a:pPr marL="0" indent="0" algn="r" rtl="1">
              <a:buNone/>
            </a:pPr>
            <a:r>
              <a:rPr lang="fa-IR" dirty="0">
                <a:cs typeface="B Nazanin" panose="00000400000000000000" pitchFamily="2" charset="-78"/>
              </a:rPr>
              <a:t>ا</a:t>
            </a:r>
            <a:r>
              <a:rPr lang="ar-SA" dirty="0" smtClean="0">
                <a:cs typeface="B Nazanin" panose="00000400000000000000" pitchFamily="2" charset="-78"/>
              </a:rPr>
              <a:t>ین </a:t>
            </a:r>
            <a:r>
              <a:rPr lang="ar-SA" dirty="0">
                <a:cs typeface="B Nazanin" panose="00000400000000000000" pitchFamily="2" charset="-78"/>
              </a:rPr>
              <a:t>امر مستلزم فعالیتهای زیر </a:t>
            </a:r>
            <a:r>
              <a:rPr lang="ar-SA" dirty="0" smtClean="0">
                <a:cs typeface="B Nazanin" panose="00000400000000000000" pitchFamily="2" charset="-78"/>
              </a:rPr>
              <a:t>است</a:t>
            </a:r>
            <a:r>
              <a:rPr lang="fa-IR" dirty="0" smtClean="0">
                <a:cs typeface="B Nazanin" panose="00000400000000000000" pitchFamily="2" charset="-78"/>
              </a:rPr>
              <a:t>:</a:t>
            </a:r>
            <a:endParaRPr lang="ar-SA" dirty="0">
              <a:cs typeface="B Nazanin" panose="00000400000000000000" pitchFamily="2" charset="-78"/>
            </a:endParaRPr>
          </a:p>
          <a:p>
            <a:pPr algn="r" rtl="1"/>
            <a:r>
              <a:rPr lang="ar-SA" dirty="0">
                <a:cs typeface="B Nazanin" panose="00000400000000000000" pitchFamily="2" charset="-78"/>
              </a:rPr>
              <a:t> توصیف زمینه های اقدام پژوهی</a:t>
            </a:r>
          </a:p>
          <a:p>
            <a:pPr algn="r" rtl="1"/>
            <a:r>
              <a:rPr lang="ar-SA" dirty="0">
                <a:cs typeface="B Nazanin" panose="00000400000000000000" pitchFamily="2" charset="-78"/>
              </a:rPr>
              <a:t> دریافت بازخورد از ناظران نسبت به طرح اقدام پژوهی</a:t>
            </a:r>
          </a:p>
          <a:p>
            <a:pPr algn="r" rtl="1"/>
            <a:r>
              <a:rPr lang="ar-SA" dirty="0">
                <a:cs typeface="B Nazanin" panose="00000400000000000000" pitchFamily="2" charset="-78"/>
              </a:rPr>
              <a:t>عنوان</a:t>
            </a:r>
          </a:p>
          <a:p>
            <a:pPr algn="r" rtl="1"/>
            <a:r>
              <a:rPr lang="ar-SA" dirty="0">
                <a:cs typeface="B Nazanin" panose="00000400000000000000" pitchFamily="2" charset="-78"/>
              </a:rPr>
              <a:t> </a:t>
            </a:r>
            <a:r>
              <a:rPr lang="ar-SA" dirty="0" smtClean="0">
                <a:cs typeface="B Nazanin" panose="00000400000000000000" pitchFamily="2" charset="-78"/>
              </a:rPr>
              <a:t>چکیده</a:t>
            </a:r>
            <a:endParaRPr lang="fa-IR" dirty="0" smtClean="0">
              <a:cs typeface="B Nazanin" panose="00000400000000000000" pitchFamily="2" charset="-78"/>
            </a:endParaRPr>
          </a:p>
          <a:p>
            <a:pPr algn="r" rtl="1"/>
            <a:r>
              <a:rPr lang="fa-IR" dirty="0" smtClean="0">
                <a:cs typeface="B Nazanin" panose="00000400000000000000" pitchFamily="2" charset="-78"/>
              </a:rPr>
              <a:t>فهرست محتوا</a:t>
            </a:r>
            <a:endParaRPr lang="ar-SA"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27667666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4- </a:t>
            </a:r>
            <a:r>
              <a:rPr lang="fa-IR" b="1" dirty="0">
                <a:cs typeface="B Titr" panose="00000700000000000000" pitchFamily="2" charset="-78"/>
              </a:rPr>
              <a:t>بازتاب</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1828800"/>
            <a:ext cx="10363826" cy="4250028"/>
          </a:xfrm>
        </p:spPr>
        <p:txBody>
          <a:bodyPr>
            <a:noAutofit/>
          </a:bodyPr>
          <a:lstStyle/>
          <a:p>
            <a:pPr algn="r" rtl="1"/>
            <a:r>
              <a:rPr lang="ar-SA" sz="1800" dirty="0" smtClean="0">
                <a:cs typeface="B Nazanin" panose="00000400000000000000" pitchFamily="2" charset="-78"/>
              </a:rPr>
              <a:t>فصل </a:t>
            </a:r>
            <a:r>
              <a:rPr lang="ar-SA" sz="1800" dirty="0">
                <a:cs typeface="B Nazanin" panose="00000400000000000000" pitchFamily="2" charset="-78"/>
              </a:rPr>
              <a:t>اول: بیان مسئله و جنبه های اصلی برای بهبود</a:t>
            </a:r>
          </a:p>
          <a:p>
            <a:pPr algn="r" rtl="1"/>
            <a:r>
              <a:rPr lang="ar-SA" sz="1800" dirty="0">
                <a:cs typeface="B Nazanin" panose="00000400000000000000" pitchFamily="2" charset="-78"/>
              </a:rPr>
              <a:t> فصل دوم: تدوین برنامه اقدام پژوهی</a:t>
            </a:r>
          </a:p>
          <a:p>
            <a:pPr algn="r" rtl="1"/>
            <a:r>
              <a:rPr lang="ar-SA" sz="1800" dirty="0">
                <a:cs typeface="B Nazanin" panose="00000400000000000000" pitchFamily="2" charset="-78"/>
              </a:rPr>
              <a:t> فصل سوم: روش اجرای اقدام بهینه</a:t>
            </a:r>
          </a:p>
          <a:p>
            <a:pPr algn="r" rtl="1"/>
            <a:r>
              <a:rPr lang="ar-SA" sz="1800" dirty="0">
                <a:cs typeface="B Nazanin" panose="00000400000000000000" pitchFamily="2" charset="-78"/>
              </a:rPr>
              <a:t> فصل چهارم: یافته های اقدام پژوهی</a:t>
            </a:r>
          </a:p>
          <a:p>
            <a:pPr algn="r" rtl="1"/>
            <a:r>
              <a:rPr lang="ar-SA" sz="1800" dirty="0">
                <a:cs typeface="B Nazanin" panose="00000400000000000000" pitchFamily="2" charset="-78"/>
              </a:rPr>
              <a:t> فصل پنجم: تفسیر یافته ها و نتیجه گیری</a:t>
            </a:r>
          </a:p>
          <a:p>
            <a:pPr algn="r" rtl="1"/>
            <a:r>
              <a:rPr lang="ar-SA" sz="1800" dirty="0">
                <a:cs typeface="B Nazanin" panose="00000400000000000000" pitchFamily="2" charset="-78"/>
              </a:rPr>
              <a:t>پیوستها</a:t>
            </a:r>
          </a:p>
          <a:p>
            <a:pPr algn="r" rtl="1"/>
            <a:r>
              <a:rPr lang="ar-SA" sz="1800" dirty="0">
                <a:cs typeface="B Nazanin" panose="00000400000000000000" pitchFamily="2" charset="-78"/>
              </a:rPr>
              <a:t> تشکر</a:t>
            </a:r>
          </a:p>
          <a:p>
            <a:pPr algn="r" rtl="1"/>
            <a:r>
              <a:rPr lang="ar-SA" sz="1800" dirty="0">
                <a:cs typeface="B Nazanin" panose="00000400000000000000" pitchFamily="2" charset="-78"/>
              </a:rPr>
              <a:t> منابع</a:t>
            </a:r>
          </a:p>
          <a:p>
            <a:pPr algn="r"/>
            <a:endParaRPr lang="en-US" sz="1800" dirty="0">
              <a:cs typeface="B Nazanin" panose="00000400000000000000" pitchFamily="2" charset="-78"/>
            </a:endParaRPr>
          </a:p>
        </p:txBody>
      </p:sp>
    </p:spTree>
    <p:extLst>
      <p:ext uri="{BB962C8B-B14F-4D97-AF65-F5344CB8AC3E}">
        <p14:creationId xmlns:p14="http://schemas.microsoft.com/office/powerpoint/2010/main" val="2967212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هدف از اقدام پژوهی چیست؟</a:t>
            </a:r>
            <a:r>
              <a:rPr lang="ar-SA" dirty="0">
                <a:cs typeface="B Titr" panose="00000700000000000000" pitchFamily="2" charset="-78"/>
              </a:rPr>
              <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lstStyle/>
          <a:p>
            <a:pPr algn="r" rtl="1"/>
            <a:r>
              <a:rPr lang="ar-SA" dirty="0" smtClean="0">
                <a:cs typeface="B Nazanin" panose="00000400000000000000" pitchFamily="2" charset="-78"/>
              </a:rPr>
              <a:t>سرمد </a:t>
            </a:r>
            <a:r>
              <a:rPr lang="ar-SA" dirty="0">
                <a:cs typeface="B Nazanin" panose="00000400000000000000" pitchFamily="2" charset="-78"/>
              </a:rPr>
              <a:t>و همکاران (</a:t>
            </a:r>
            <a:r>
              <a:rPr lang="ar-SA" dirty="0" smtClean="0">
                <a:cs typeface="B Nazanin" panose="00000400000000000000" pitchFamily="2" charset="-78"/>
              </a:rPr>
              <a:t>1379)</a:t>
            </a:r>
            <a:r>
              <a:rPr lang="fa-IR" dirty="0" smtClean="0">
                <a:cs typeface="B Nazanin" panose="00000400000000000000" pitchFamily="2" charset="-78"/>
              </a:rPr>
              <a:t>، </a:t>
            </a:r>
            <a:r>
              <a:rPr lang="ar-SA" dirty="0" smtClean="0">
                <a:cs typeface="B Nazanin" panose="00000400000000000000" pitchFamily="2" charset="-78"/>
              </a:rPr>
              <a:t>به </a:t>
            </a:r>
            <a:r>
              <a:rPr lang="ar-SA" dirty="0">
                <a:cs typeface="B Nazanin" panose="00000400000000000000" pitchFamily="2" charset="-78"/>
              </a:rPr>
              <a:t>نقل از </a:t>
            </a:r>
            <a:r>
              <a:rPr lang="ar-SA" dirty="0" smtClean="0">
                <a:cs typeface="B Nazanin" panose="00000400000000000000" pitchFamily="2" charset="-78"/>
              </a:rPr>
              <a:t>بازرگان</a:t>
            </a:r>
            <a:r>
              <a:rPr lang="fa-IR" dirty="0" smtClean="0">
                <a:cs typeface="B Nazanin" panose="00000400000000000000" pitchFamily="2" charset="-78"/>
              </a:rPr>
              <a:t>:</a:t>
            </a:r>
            <a:r>
              <a:rPr lang="ar-SA" dirty="0">
                <a:cs typeface="B Nazanin" panose="00000400000000000000" pitchFamily="2" charset="-78"/>
              </a:rPr>
              <a:t> هدف این دسته از پژوهش های آموزشی، </a:t>
            </a:r>
            <a:r>
              <a:rPr lang="ar-SA" dirty="0">
                <a:solidFill>
                  <a:srgbClr val="FF0000"/>
                </a:solidFill>
                <a:cs typeface="B Nazanin" panose="00000400000000000000" pitchFamily="2" charset="-78"/>
              </a:rPr>
              <a:t>توصیف شرایط یا پدیده های مربوط به نظام آموزشی</a:t>
            </a:r>
            <a:r>
              <a:rPr lang="ar-SA" dirty="0">
                <a:cs typeface="B Nazanin" panose="00000400000000000000" pitchFamily="2" charset="-78"/>
              </a:rPr>
              <a:t> می باشد.</a:t>
            </a:r>
          </a:p>
          <a:p>
            <a:pPr algn="r" rtl="1"/>
            <a:r>
              <a:rPr lang="ar-SA" dirty="0">
                <a:cs typeface="B Nazanin" panose="00000400000000000000" pitchFamily="2" charset="-78"/>
              </a:rPr>
              <a:t>با استفاده از اقدام پژوهی می توان </a:t>
            </a:r>
            <a:r>
              <a:rPr lang="ar-SA" dirty="0">
                <a:solidFill>
                  <a:srgbClr val="FF0000"/>
                </a:solidFill>
                <a:cs typeface="B Nazanin" panose="00000400000000000000" pitchFamily="2" charset="-78"/>
              </a:rPr>
              <a:t>موقعیت های نامعین ملموس مربوط به اقدام ها و عملیات آموزشی را مشخص کرد و در بهبودی آن </a:t>
            </a:r>
            <a:r>
              <a:rPr lang="ar-SA" dirty="0" smtClean="0">
                <a:solidFill>
                  <a:srgbClr val="FF0000"/>
                </a:solidFill>
                <a:cs typeface="B Nazanin" panose="00000400000000000000" pitchFamily="2" charset="-78"/>
              </a:rPr>
              <a:t>کوشید</a:t>
            </a:r>
            <a:r>
              <a:rPr lang="fa-IR" dirty="0" smtClean="0">
                <a:solidFill>
                  <a:srgbClr val="FF0000"/>
                </a:solidFill>
                <a:cs typeface="B Nazanin" panose="00000400000000000000" pitchFamily="2" charset="-78"/>
              </a:rPr>
              <a:t>.</a:t>
            </a:r>
          </a:p>
          <a:p>
            <a:pPr algn="r" rtl="1"/>
            <a:r>
              <a:rPr lang="ar-SA" dirty="0">
                <a:cs typeface="B Nazanin" panose="00000400000000000000" pitchFamily="2" charset="-78"/>
              </a:rPr>
              <a:t> رضایی (</a:t>
            </a:r>
            <a:r>
              <a:rPr lang="ar-SA" dirty="0" smtClean="0">
                <a:cs typeface="B Nazanin" panose="00000400000000000000" pitchFamily="2" charset="-78"/>
              </a:rPr>
              <a:t>1382)</a:t>
            </a:r>
            <a:r>
              <a:rPr lang="fa-IR" dirty="0" smtClean="0">
                <a:cs typeface="B Nazanin" panose="00000400000000000000" pitchFamily="2" charset="-78"/>
              </a:rPr>
              <a:t> </a:t>
            </a:r>
            <a:r>
              <a:rPr lang="ar-SA" dirty="0" smtClean="0">
                <a:cs typeface="B Nazanin" panose="00000400000000000000" pitchFamily="2" charset="-78"/>
              </a:rPr>
              <a:t>به </a:t>
            </a:r>
            <a:r>
              <a:rPr lang="ar-SA" dirty="0">
                <a:cs typeface="B Nazanin" panose="00000400000000000000" pitchFamily="2" charset="-78"/>
              </a:rPr>
              <a:t>نقل از ژانت </a:t>
            </a:r>
            <a:r>
              <a:rPr lang="ar-SA" dirty="0" smtClean="0">
                <a:cs typeface="B Nazanin" panose="00000400000000000000" pitchFamily="2" charset="-78"/>
              </a:rPr>
              <a:t>مسترز</a:t>
            </a:r>
            <a:r>
              <a:rPr lang="fa-IR" dirty="0" smtClean="0">
                <a:cs typeface="B Nazanin" panose="00000400000000000000" pitchFamily="2" charset="-78"/>
              </a:rPr>
              <a:t>،</a:t>
            </a:r>
            <a:r>
              <a:rPr lang="ar-SA" dirty="0">
                <a:cs typeface="B Nazanin" panose="00000400000000000000" pitchFamily="2" charset="-78"/>
              </a:rPr>
              <a:t>  هدف اقدام پژوهی را  </a:t>
            </a:r>
            <a:r>
              <a:rPr lang="ar-SA" dirty="0">
                <a:solidFill>
                  <a:srgbClr val="FF0000"/>
                </a:solidFill>
                <a:cs typeface="B Nazanin" panose="00000400000000000000" pitchFamily="2" charset="-78"/>
              </a:rPr>
              <a:t>" کمک به حل مسائل عملی مورد توجه و علاقه مردم در یک موقعیت دشوار"</a:t>
            </a:r>
            <a:r>
              <a:rPr lang="ar-SA" dirty="0">
                <a:cs typeface="B Nazanin" panose="00000400000000000000" pitchFamily="2" charset="-78"/>
              </a:rPr>
              <a:t> می داند. </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41058661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2400" dirty="0" smtClean="0">
                <a:solidFill>
                  <a:srgbClr val="FF0000"/>
                </a:solidFill>
                <a:cs typeface="B Nazanin" panose="00000400000000000000" pitchFamily="2" charset="-78"/>
              </a:rPr>
              <a:t>مراحلی </a:t>
            </a:r>
            <a:r>
              <a:rPr lang="ar-SA" sz="2400" dirty="0">
                <a:solidFill>
                  <a:srgbClr val="FF0000"/>
                </a:solidFill>
                <a:cs typeface="B Nazanin" panose="00000400000000000000" pitchFamily="2" charset="-78"/>
              </a:rPr>
              <a:t>را که برای اعتبار سنجی کار خود انجام داده اید، توضیح </a:t>
            </a:r>
            <a:r>
              <a:rPr lang="ar-SA" sz="2400" dirty="0" smtClean="0">
                <a:solidFill>
                  <a:srgbClr val="FF0000"/>
                </a:solidFill>
                <a:cs typeface="B Nazanin" panose="00000400000000000000" pitchFamily="2" charset="-78"/>
              </a:rPr>
              <a:t>دهید</a:t>
            </a:r>
            <a:r>
              <a:rPr lang="fa-IR" sz="2400" dirty="0" smtClean="0">
                <a:solidFill>
                  <a:srgbClr val="FF0000"/>
                </a:solidFill>
                <a:cs typeface="B Nazanin" panose="00000400000000000000" pitchFamily="2" charset="-78"/>
              </a:rPr>
              <a:t>. </a:t>
            </a:r>
          </a:p>
          <a:p>
            <a:pPr algn="ctr" rtl="1"/>
            <a:r>
              <a:rPr lang="ar-SA" sz="2400" dirty="0" smtClean="0">
                <a:solidFill>
                  <a:srgbClr val="FF0000"/>
                </a:solidFill>
                <a:cs typeface="B Nazanin" panose="00000400000000000000" pitchFamily="2" charset="-78"/>
              </a:rPr>
              <a:t>چه </a:t>
            </a:r>
            <a:r>
              <a:rPr lang="ar-SA" sz="2400" dirty="0">
                <a:solidFill>
                  <a:srgbClr val="FF0000"/>
                </a:solidFill>
                <a:cs typeface="B Nazanin" panose="00000400000000000000" pitchFamily="2" charset="-78"/>
              </a:rPr>
              <a:t>مراحلی را برای تدوین گزارش نهایی طرح خود طی نموده </a:t>
            </a:r>
            <a:r>
              <a:rPr lang="ar-SA" sz="2400" dirty="0" smtClean="0">
                <a:solidFill>
                  <a:srgbClr val="FF0000"/>
                </a:solidFill>
                <a:cs typeface="B Nazanin" panose="00000400000000000000" pitchFamily="2" charset="-78"/>
              </a:rPr>
              <a:t>اید؟</a:t>
            </a:r>
            <a:endParaRPr lang="ar-SA" sz="2400" dirty="0">
              <a:solidFill>
                <a:srgbClr val="FF0000"/>
              </a:solidFill>
              <a:cs typeface="B Nazanin" panose="00000400000000000000" pitchFamily="2" charset="-78"/>
            </a:endParaRPr>
          </a:p>
          <a:p>
            <a:pPr algn="ctr"/>
            <a:endParaRPr lang="en-US" sz="2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6646112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107252"/>
          </a:xfrm>
        </p:spPr>
        <p:txBody>
          <a:bodyPr>
            <a:normAutofit fontScale="90000"/>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4- </a:t>
            </a:r>
            <a:r>
              <a:rPr lang="fa-IR" b="1" dirty="0">
                <a:cs typeface="B Titr" panose="00000700000000000000" pitchFamily="2" charset="-78"/>
              </a:rPr>
              <a:t>بازتاب</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1983346"/>
            <a:ext cx="10363826" cy="3807853"/>
          </a:xfrm>
        </p:spPr>
        <p:txBody>
          <a:bodyPr>
            <a:noAutofit/>
          </a:bodyPr>
          <a:lstStyle/>
          <a:p>
            <a:pPr algn="r" rtl="1"/>
            <a:r>
              <a:rPr lang="ar-SA" sz="1800" dirty="0">
                <a:cs typeface="B Nazanin" panose="00000400000000000000" pitchFamily="2" charset="-78"/>
              </a:rPr>
              <a:t>گام </a:t>
            </a:r>
            <a:r>
              <a:rPr lang="ar-SA" sz="1800" dirty="0" smtClean="0">
                <a:cs typeface="B Nazanin" panose="00000400000000000000" pitchFamily="2" charset="-78"/>
              </a:rPr>
              <a:t>شانزدهم</a:t>
            </a:r>
            <a:r>
              <a:rPr lang="fa-IR" sz="1800" dirty="0" smtClean="0">
                <a:cs typeface="B Nazanin" panose="00000400000000000000" pitchFamily="2" charset="-78"/>
              </a:rPr>
              <a:t>،</a:t>
            </a:r>
            <a:r>
              <a:rPr lang="ar-SA" sz="1800" dirty="0">
                <a:cs typeface="B Nazanin" panose="00000400000000000000" pitchFamily="2" charset="-78"/>
              </a:rPr>
              <a:t>  در این گام به </a:t>
            </a:r>
            <a:r>
              <a:rPr lang="ar-SA" sz="1800" dirty="0">
                <a:solidFill>
                  <a:srgbClr val="FF0000"/>
                </a:solidFill>
                <a:cs typeface="B Nazanin" panose="00000400000000000000" pitchFamily="2" charset="-78"/>
              </a:rPr>
              <a:t>ارزیابی طرح اقدام پژوهی </a:t>
            </a:r>
            <a:r>
              <a:rPr lang="ar-SA" sz="1800" dirty="0">
                <a:cs typeface="B Nazanin" panose="00000400000000000000" pitchFamily="2" charset="-78"/>
              </a:rPr>
              <a:t>پرداخته می شود.</a:t>
            </a:r>
          </a:p>
          <a:p>
            <a:pPr algn="r" rtl="1"/>
            <a:r>
              <a:rPr lang="ar-SA" sz="1800" dirty="0">
                <a:cs typeface="B Nazanin" panose="00000400000000000000" pitchFamily="2" charset="-78"/>
              </a:rPr>
              <a:t>برای انجام این عمل باید توصیه های زیر را رعایت کرد:</a:t>
            </a:r>
          </a:p>
          <a:p>
            <a:pPr algn="r" rtl="1"/>
            <a:r>
              <a:rPr lang="ar-SA" sz="1800" dirty="0">
                <a:cs typeface="B Nazanin" panose="00000400000000000000" pitchFamily="2" charset="-78"/>
              </a:rPr>
              <a:t> توصیف دقیق اقدام انجام شده برای حل مسئله</a:t>
            </a:r>
          </a:p>
          <a:p>
            <a:pPr algn="r" rtl="1"/>
            <a:r>
              <a:rPr lang="ar-SA" sz="1800" dirty="0">
                <a:cs typeface="B Nazanin" panose="00000400000000000000" pitchFamily="2" charset="-78"/>
              </a:rPr>
              <a:t>بیان آشکار سوال های اقدام پژوهی</a:t>
            </a:r>
          </a:p>
          <a:p>
            <a:pPr algn="r" rtl="1"/>
            <a:r>
              <a:rPr lang="ar-SA" sz="1800" dirty="0">
                <a:cs typeface="B Nazanin" panose="00000400000000000000" pitchFamily="2" charset="-78"/>
              </a:rPr>
              <a:t> رابطه مستقیم گزینه های ممکن با اقدام های اجرا شده</a:t>
            </a:r>
          </a:p>
          <a:p>
            <a:pPr algn="r" rtl="1"/>
            <a:r>
              <a:rPr lang="ar-SA" sz="1800" dirty="0">
                <a:cs typeface="B Nazanin" panose="00000400000000000000" pitchFamily="2" charset="-78"/>
              </a:rPr>
              <a:t>بیان روشنی از فرایند اقدام پژوهی به عمل آمده</a:t>
            </a:r>
          </a:p>
          <a:p>
            <a:pPr algn="r" rtl="1"/>
            <a:r>
              <a:rPr lang="ar-SA" sz="1800" dirty="0">
                <a:cs typeface="B Nazanin" panose="00000400000000000000" pitchFamily="2" charset="-78"/>
              </a:rPr>
              <a:t> مراحل انجام شده در فرایند اقدام پژوهی</a:t>
            </a:r>
          </a:p>
          <a:p>
            <a:pPr algn="r" rtl="1"/>
            <a:r>
              <a:rPr lang="ar-SA" sz="1800" dirty="0">
                <a:cs typeface="B Nazanin" panose="00000400000000000000" pitchFamily="2" charset="-78"/>
              </a:rPr>
              <a:t>بیان ارزش های پژوهشگر</a:t>
            </a:r>
          </a:p>
          <a:p>
            <a:pPr algn="r" rtl="1"/>
            <a:r>
              <a:rPr lang="ar-SA" sz="1800" dirty="0">
                <a:cs typeface="B Nazanin" panose="00000400000000000000" pitchFamily="2" charset="-78"/>
              </a:rPr>
              <a:t> نقش اقدام </a:t>
            </a:r>
            <a:r>
              <a:rPr lang="ar-SA" sz="1800" dirty="0" smtClean="0">
                <a:cs typeface="B Nazanin" panose="00000400000000000000" pitchFamily="2" charset="-78"/>
              </a:rPr>
              <a:t>پژوهی</a:t>
            </a:r>
            <a:endParaRPr lang="en-US" sz="1800" dirty="0">
              <a:cs typeface="B Nazanin" panose="00000400000000000000" pitchFamily="2" charset="-78"/>
            </a:endParaRPr>
          </a:p>
        </p:txBody>
      </p:sp>
    </p:spTree>
    <p:extLst>
      <p:ext uri="{BB962C8B-B14F-4D97-AF65-F5344CB8AC3E}">
        <p14:creationId xmlns:p14="http://schemas.microsoft.com/office/powerpoint/2010/main" val="1449290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107252"/>
          </a:xfrm>
        </p:spPr>
        <p:txBody>
          <a:bodyPr>
            <a:normAutofit fontScale="90000"/>
          </a:bodyPr>
          <a:lstStyle/>
          <a:p>
            <a:r>
              <a:rPr lang="ar-SA" b="1" dirty="0">
                <a:cs typeface="B Titr" panose="00000700000000000000" pitchFamily="2" charset="-78"/>
              </a:rPr>
              <a:t>فهرست گامهای اقدام پژوهی</a:t>
            </a:r>
            <a:r>
              <a:rPr lang="fa-IR" b="1" dirty="0">
                <a:cs typeface="B Titr" panose="00000700000000000000" pitchFamily="2" charset="-78"/>
              </a:rPr>
              <a:t/>
            </a:r>
            <a:br>
              <a:rPr lang="fa-IR" b="1" dirty="0">
                <a:cs typeface="B Titr" panose="00000700000000000000" pitchFamily="2" charset="-78"/>
              </a:rPr>
            </a:br>
            <a:r>
              <a:rPr lang="fa-IR" b="1" dirty="0" smtClean="0">
                <a:cs typeface="B Titr" panose="00000700000000000000" pitchFamily="2" charset="-78"/>
              </a:rPr>
              <a:t>4- </a:t>
            </a:r>
            <a:r>
              <a:rPr lang="fa-IR" b="1" dirty="0">
                <a:cs typeface="B Titr" panose="00000700000000000000" pitchFamily="2" charset="-78"/>
              </a:rPr>
              <a:t>بازتاب</a:t>
            </a:r>
            <a:r>
              <a:rPr lang="ar-SA" dirty="0">
                <a:cs typeface="B Titr" panose="00000700000000000000" pitchFamily="2" charset="-78"/>
              </a:rPr>
              <a:t/>
            </a:r>
            <a:br>
              <a:rPr lang="ar-SA" dirty="0">
                <a:cs typeface="B Titr" panose="00000700000000000000" pitchFamily="2" charset="-78"/>
              </a:rPr>
            </a:br>
            <a:endParaRPr lang="en-US" dirty="0"/>
          </a:p>
        </p:txBody>
      </p:sp>
      <p:sp>
        <p:nvSpPr>
          <p:cNvPr id="3" name="Content Placeholder 2"/>
          <p:cNvSpPr>
            <a:spLocks noGrp="1"/>
          </p:cNvSpPr>
          <p:nvPr>
            <p:ph sz="quarter" idx="13"/>
          </p:nvPr>
        </p:nvSpPr>
        <p:spPr>
          <a:xfrm>
            <a:off x="913774" y="1815921"/>
            <a:ext cx="10363826" cy="4713668"/>
          </a:xfrm>
        </p:spPr>
        <p:txBody>
          <a:bodyPr>
            <a:noAutofit/>
          </a:bodyPr>
          <a:lstStyle/>
          <a:p>
            <a:pPr algn="r" rtl="1"/>
            <a:r>
              <a:rPr lang="fa-IR" sz="1800" dirty="0" smtClean="0">
                <a:cs typeface="B Nazanin" panose="00000400000000000000" pitchFamily="2" charset="-78"/>
              </a:rPr>
              <a:t>ب</a:t>
            </a:r>
            <a:r>
              <a:rPr lang="ar-SA" sz="1800" dirty="0" smtClean="0">
                <a:cs typeface="B Nazanin" panose="00000400000000000000" pitchFamily="2" charset="-78"/>
              </a:rPr>
              <a:t>هبود </a:t>
            </a:r>
            <a:r>
              <a:rPr lang="ar-SA" sz="1800" dirty="0">
                <a:cs typeface="B Nazanin" panose="00000400000000000000" pitchFamily="2" charset="-78"/>
              </a:rPr>
              <a:t>شرایط</a:t>
            </a:r>
          </a:p>
          <a:p>
            <a:pPr algn="r" rtl="1"/>
            <a:r>
              <a:rPr lang="ar-SA" sz="1800" dirty="0">
                <a:cs typeface="B Nazanin" panose="00000400000000000000" pitchFamily="2" charset="-78"/>
              </a:rPr>
              <a:t> میزان مشارکت</a:t>
            </a:r>
          </a:p>
          <a:p>
            <a:pPr algn="r" rtl="1"/>
            <a:r>
              <a:rPr lang="ar-SA" sz="1800" dirty="0">
                <a:cs typeface="B Nazanin" panose="00000400000000000000" pitchFamily="2" charset="-78"/>
              </a:rPr>
              <a:t> جنبه های اخلاقی طرح</a:t>
            </a:r>
          </a:p>
          <a:p>
            <a:pPr algn="r" rtl="1"/>
            <a:r>
              <a:rPr lang="ar-SA" sz="1800" dirty="0">
                <a:cs typeface="B Nazanin" panose="00000400000000000000" pitchFamily="2" charset="-78"/>
              </a:rPr>
              <a:t>گردآوری داده </a:t>
            </a:r>
            <a:r>
              <a:rPr lang="ar-SA" sz="1800" dirty="0" smtClean="0">
                <a:cs typeface="B Nazanin" panose="00000400000000000000" pitchFamily="2" charset="-78"/>
              </a:rPr>
              <a:t>ها </a:t>
            </a:r>
            <a:r>
              <a:rPr lang="ar-SA" sz="1800" dirty="0">
                <a:cs typeface="B Nazanin" panose="00000400000000000000" pitchFamily="2" charset="-78"/>
              </a:rPr>
              <a:t>به طور جامع</a:t>
            </a:r>
          </a:p>
          <a:p>
            <a:pPr algn="r" rtl="1"/>
            <a:r>
              <a:rPr lang="ar-SA" sz="1800" dirty="0">
                <a:cs typeface="B Nazanin" panose="00000400000000000000" pitchFamily="2" charset="-78"/>
              </a:rPr>
              <a:t> نتایج طرح تا چه اندازه قانع کننده و اطمینان بخش است؟</a:t>
            </a:r>
          </a:p>
          <a:p>
            <a:pPr algn="r" rtl="1"/>
            <a:r>
              <a:rPr lang="ar-SA" sz="1800" dirty="0">
                <a:cs typeface="B Nazanin" panose="00000400000000000000" pitchFamily="2" charset="-78"/>
              </a:rPr>
              <a:t>آیا نتایج به دست آمده </a:t>
            </a:r>
            <a:r>
              <a:rPr lang="ar-SA" sz="1800" dirty="0" smtClean="0">
                <a:cs typeface="B Nazanin" panose="00000400000000000000" pitchFamily="2" charset="-78"/>
              </a:rPr>
              <a:t>با</a:t>
            </a:r>
            <a:r>
              <a:rPr lang="fa-IR" sz="1800" dirty="0" smtClean="0">
                <a:cs typeface="B Nazanin" panose="00000400000000000000" pitchFamily="2" charset="-78"/>
              </a:rPr>
              <a:t> </a:t>
            </a:r>
            <a:r>
              <a:rPr lang="ar-SA" sz="1800" dirty="0" smtClean="0">
                <a:cs typeface="B Nazanin" panose="00000400000000000000" pitchFamily="2" charset="-78"/>
              </a:rPr>
              <a:t>ارزش </a:t>
            </a:r>
            <a:r>
              <a:rPr lang="ar-SA" sz="1800" dirty="0">
                <a:cs typeface="B Nazanin" panose="00000400000000000000" pitchFamily="2" charset="-78"/>
              </a:rPr>
              <a:t>های حرفه ای مرتبط است؟</a:t>
            </a:r>
          </a:p>
          <a:p>
            <a:pPr algn="r" rtl="1"/>
            <a:r>
              <a:rPr lang="ar-SA" sz="1800" dirty="0">
                <a:cs typeface="B Nazanin" panose="00000400000000000000" pitchFamily="2" charset="-78"/>
              </a:rPr>
              <a:t>آیا سئوالهای ویژه ای را مطرح کرده است ؟</a:t>
            </a:r>
          </a:p>
          <a:p>
            <a:pPr algn="r" rtl="1"/>
            <a:r>
              <a:rPr lang="ar-SA" sz="1800" dirty="0">
                <a:cs typeface="B Nazanin" panose="00000400000000000000" pitchFamily="2" charset="-78"/>
              </a:rPr>
              <a:t>آیا ساختار گزارش اقدام پژوهی مناسب بوده است ؟</a:t>
            </a:r>
          </a:p>
          <a:p>
            <a:pPr algn="r" rtl="1"/>
            <a:r>
              <a:rPr lang="ar-SA" sz="1800" dirty="0">
                <a:cs typeface="B Nazanin" panose="00000400000000000000" pitchFamily="2" charset="-78"/>
              </a:rPr>
              <a:t>آیا گزارش روشن و از اسلوب برخوردار است ؟</a:t>
            </a:r>
          </a:p>
          <a:p>
            <a:pPr algn="r" rtl="1"/>
            <a:r>
              <a:rPr lang="ar-SA" sz="1800" dirty="0">
                <a:cs typeface="B Nazanin" panose="00000400000000000000" pitchFamily="2" charset="-78"/>
              </a:rPr>
              <a:t>آیا گزارش آموزنده است ؟</a:t>
            </a:r>
          </a:p>
          <a:p>
            <a:pPr algn="l" rtl="1"/>
            <a:endParaRPr lang="en-US" sz="1800" dirty="0">
              <a:cs typeface="B Nazanin" panose="00000400000000000000" pitchFamily="2" charset="-78"/>
            </a:endParaRPr>
          </a:p>
          <a:p>
            <a:pPr algn="l" rtl="1"/>
            <a:endParaRPr lang="en-US" sz="1800" dirty="0">
              <a:cs typeface="B Nazanin" panose="00000400000000000000" pitchFamily="2" charset="-78"/>
            </a:endParaRPr>
          </a:p>
        </p:txBody>
      </p:sp>
    </p:spTree>
    <p:extLst>
      <p:ext uri="{BB962C8B-B14F-4D97-AF65-F5344CB8AC3E}">
        <p14:creationId xmlns:p14="http://schemas.microsoft.com/office/powerpoint/2010/main" val="19322992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cs typeface="B Titr" panose="00000700000000000000" pitchFamily="2" charset="-78"/>
              </a:rPr>
              <a:t>کارعملی</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ctr" rtl="1"/>
            <a:r>
              <a:rPr lang="ar-SA" sz="3200" dirty="0" smtClean="0">
                <a:solidFill>
                  <a:srgbClr val="FF0000"/>
                </a:solidFill>
                <a:cs typeface="B Nazanin" panose="00000400000000000000" pitchFamily="2" charset="-78"/>
              </a:rPr>
              <a:t>چگونه </a:t>
            </a:r>
            <a:r>
              <a:rPr lang="ar-SA" sz="3200" dirty="0">
                <a:solidFill>
                  <a:srgbClr val="FF0000"/>
                </a:solidFill>
                <a:cs typeface="B Nazanin" panose="00000400000000000000" pitchFamily="2" charset="-78"/>
              </a:rPr>
              <a:t>طرح اقدام پژوهی خود را ارزیابی نموده </a:t>
            </a:r>
            <a:r>
              <a:rPr lang="ar-SA" sz="3200" dirty="0" smtClean="0">
                <a:solidFill>
                  <a:srgbClr val="FF0000"/>
                </a:solidFill>
                <a:cs typeface="B Nazanin" panose="00000400000000000000" pitchFamily="2" charset="-78"/>
              </a:rPr>
              <a:t>اید؟</a:t>
            </a:r>
            <a:endParaRPr lang="ar-SA" sz="3200" dirty="0">
              <a:solidFill>
                <a:srgbClr val="FF0000"/>
              </a:solidFill>
              <a:cs typeface="B Nazanin" panose="00000400000000000000" pitchFamily="2" charset="-78"/>
            </a:endParaRPr>
          </a:p>
          <a:p>
            <a:pPr algn="ctr"/>
            <a:endParaRPr lang="en-US" sz="32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42780205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anose="00000700000000000000" pitchFamily="2" charset="-78"/>
              </a:rPr>
              <a:t>الگوی گزارش اقدام پژوهی :</a:t>
            </a:r>
            <a:r>
              <a:rPr lang="fa-IR" dirty="0">
                <a:cs typeface="B Titr" panose="00000700000000000000" pitchFamily="2" charset="-78"/>
              </a:rPr>
              <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b="1" dirty="0" smtClean="0">
                <a:cs typeface="B Nazanin" panose="00000400000000000000" pitchFamily="2" charset="-78"/>
              </a:rPr>
              <a:t>-</a:t>
            </a:r>
            <a:r>
              <a:rPr lang="fa-IR" b="1" dirty="0">
                <a:cs typeface="B Nazanin" panose="00000400000000000000" pitchFamily="2" charset="-78"/>
              </a:rPr>
              <a:t>عنوان پژوهش(موضوع)</a:t>
            </a:r>
            <a:endParaRPr lang="fa-IR" dirty="0">
              <a:cs typeface="B Nazanin" panose="00000400000000000000" pitchFamily="2" charset="-78"/>
            </a:endParaRPr>
          </a:p>
          <a:p>
            <a:pPr algn="r" rtl="1"/>
            <a:r>
              <a:rPr lang="fa-IR" b="1" dirty="0">
                <a:cs typeface="B Nazanin" panose="00000400000000000000" pitchFamily="2" charset="-78"/>
              </a:rPr>
              <a:t>-چکیده</a:t>
            </a:r>
            <a:endParaRPr lang="fa-IR" dirty="0">
              <a:cs typeface="B Nazanin" panose="00000400000000000000" pitchFamily="2" charset="-78"/>
            </a:endParaRPr>
          </a:p>
          <a:p>
            <a:pPr algn="r" rtl="1"/>
            <a:r>
              <a:rPr lang="fa-IR" b="1" dirty="0">
                <a:cs typeface="B Nazanin" panose="00000400000000000000" pitchFamily="2" charset="-78"/>
              </a:rPr>
              <a:t>-تشکر و قدردانی</a:t>
            </a:r>
            <a:endParaRPr lang="fa-IR" dirty="0">
              <a:cs typeface="B Nazanin" panose="00000400000000000000" pitchFamily="2" charset="-78"/>
            </a:endParaRPr>
          </a:p>
          <a:p>
            <a:pPr algn="r" rtl="1"/>
            <a:r>
              <a:rPr lang="fa-IR" b="1" dirty="0">
                <a:cs typeface="B Nazanin" panose="00000400000000000000" pitchFamily="2" charset="-78"/>
              </a:rPr>
              <a:t>-مقدمه وتوصیف وضعیت موجود و تشخیص مسئله</a:t>
            </a:r>
            <a:endParaRPr lang="fa-IR" dirty="0">
              <a:cs typeface="B Nazanin" panose="00000400000000000000" pitchFamily="2" charset="-78"/>
            </a:endParaRPr>
          </a:p>
          <a:p>
            <a:pPr algn="r" rtl="1"/>
            <a:r>
              <a:rPr lang="fa-IR" b="1" dirty="0">
                <a:cs typeface="B Nazanin" panose="00000400000000000000" pitchFamily="2" charset="-78"/>
              </a:rPr>
              <a:t>-گردآوری اطلاعات (شواهد 1)</a:t>
            </a:r>
            <a:endParaRPr lang="fa-IR" dirty="0">
              <a:cs typeface="B Nazanin" panose="00000400000000000000" pitchFamily="2" charset="-78"/>
            </a:endParaRPr>
          </a:p>
          <a:p>
            <a:pPr algn="r" rtl="1"/>
            <a:r>
              <a:rPr lang="fa-IR" b="1" dirty="0">
                <a:cs typeface="B Nazanin" panose="00000400000000000000" pitchFamily="2" charset="-78"/>
              </a:rPr>
              <a:t>-تجزیه و تحلیل و تفسیر داده ها (اطلاعات</a:t>
            </a:r>
            <a:r>
              <a:rPr lang="fa-IR" b="1" dirty="0" smtClean="0">
                <a:cs typeface="B Nazanin" panose="00000400000000000000" pitchFamily="2" charset="-78"/>
              </a:rPr>
              <a:t>)</a:t>
            </a:r>
          </a:p>
          <a:p>
            <a:pPr algn="r" rtl="1"/>
            <a:r>
              <a:rPr lang="fa-IR" b="1" dirty="0" smtClean="0">
                <a:cs typeface="B Nazanin" panose="00000400000000000000" pitchFamily="2" charset="-78"/>
              </a:rPr>
              <a:t>بررسی راه حل های موجود</a:t>
            </a:r>
            <a:endParaRPr lang="fa-IR"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38721042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anose="00000700000000000000" pitchFamily="2" charset="-78"/>
              </a:rPr>
              <a:t>الگوی گزارش اقدام پژوهی :</a:t>
            </a:r>
            <a:r>
              <a:rPr lang="fa-IR" dirty="0">
                <a:cs typeface="B Titr" panose="00000700000000000000" pitchFamily="2" charset="-78"/>
              </a:rPr>
              <a:t/>
            </a:r>
            <a:br>
              <a:rPr lang="fa-IR" dirty="0">
                <a:cs typeface="B Titr" panose="00000700000000000000" pitchFamily="2" charset="-78"/>
              </a:rPr>
            </a:br>
            <a:endParaRPr lang="en-US" dirty="0"/>
          </a:p>
        </p:txBody>
      </p:sp>
      <p:sp>
        <p:nvSpPr>
          <p:cNvPr id="3" name="Content Placeholder 2"/>
          <p:cNvSpPr>
            <a:spLocks noGrp="1"/>
          </p:cNvSpPr>
          <p:nvPr>
            <p:ph sz="quarter" idx="13"/>
          </p:nvPr>
        </p:nvSpPr>
        <p:spPr/>
        <p:txBody>
          <a:bodyPr>
            <a:normAutofit fontScale="92500" lnSpcReduction="20000"/>
          </a:bodyPr>
          <a:lstStyle/>
          <a:p>
            <a:pPr algn="r" rtl="1"/>
            <a:r>
              <a:rPr lang="fa-IR" b="1" dirty="0" smtClean="0">
                <a:cs typeface="B Nazanin" panose="00000400000000000000" pitchFamily="2" charset="-78"/>
              </a:rPr>
              <a:t>-</a:t>
            </a:r>
            <a:r>
              <a:rPr lang="fa-IR" b="1" dirty="0">
                <a:cs typeface="B Nazanin" panose="00000400000000000000" pitchFamily="2" charset="-78"/>
              </a:rPr>
              <a:t>انتخاب راه جدید (موقتی)</a:t>
            </a:r>
            <a:endParaRPr lang="fa-IR" dirty="0">
              <a:cs typeface="B Nazanin" panose="00000400000000000000" pitchFamily="2" charset="-78"/>
            </a:endParaRPr>
          </a:p>
          <a:p>
            <a:pPr algn="r" rtl="1"/>
            <a:r>
              <a:rPr lang="fa-IR" b="1" dirty="0">
                <a:cs typeface="B Nazanin" panose="00000400000000000000" pitchFamily="2" charset="-78"/>
              </a:rPr>
              <a:t>- اجرای طرح جدید و نظارت بر آن</a:t>
            </a:r>
            <a:endParaRPr lang="fa-IR" dirty="0">
              <a:cs typeface="B Nazanin" panose="00000400000000000000" pitchFamily="2" charset="-78"/>
            </a:endParaRPr>
          </a:p>
          <a:p>
            <a:pPr algn="r" rtl="1"/>
            <a:r>
              <a:rPr lang="fa-IR" b="1" dirty="0">
                <a:cs typeface="B Nazanin" panose="00000400000000000000" pitchFamily="2" charset="-78"/>
              </a:rPr>
              <a:t>-گردآوری اطلاعات (شواهد2 )</a:t>
            </a:r>
            <a:endParaRPr lang="fa-IR" dirty="0">
              <a:cs typeface="B Nazanin" panose="00000400000000000000" pitchFamily="2" charset="-78"/>
            </a:endParaRPr>
          </a:p>
          <a:p>
            <a:pPr algn="r" rtl="1"/>
            <a:r>
              <a:rPr lang="fa-IR" b="1" dirty="0">
                <a:cs typeface="B Nazanin" panose="00000400000000000000" pitchFamily="2" charset="-78"/>
              </a:rPr>
              <a:t>- </a:t>
            </a:r>
            <a:r>
              <a:rPr lang="fa-IR" b="1" dirty="0" smtClean="0">
                <a:cs typeface="B Nazanin" panose="00000400000000000000" pitchFamily="2" charset="-78"/>
              </a:rPr>
              <a:t>ارزیابی </a:t>
            </a:r>
            <a:r>
              <a:rPr lang="fa-IR" b="1" dirty="0">
                <a:cs typeface="B Nazanin" panose="00000400000000000000" pitchFamily="2" charset="-78"/>
              </a:rPr>
              <a:t>تأثیر اقدام جدید و تعیین اعتبار آن</a:t>
            </a:r>
            <a:endParaRPr lang="fa-IR" dirty="0">
              <a:cs typeface="B Nazanin" panose="00000400000000000000" pitchFamily="2" charset="-78"/>
            </a:endParaRPr>
          </a:p>
          <a:p>
            <a:pPr algn="r" rtl="1"/>
            <a:r>
              <a:rPr lang="fa-IR" b="1" dirty="0">
                <a:cs typeface="B Nazanin" panose="00000400000000000000" pitchFamily="2" charset="-78"/>
              </a:rPr>
              <a:t>- تجدیدنظر و دادن گزارش نهایی یا اطلاع رسانی</a:t>
            </a:r>
            <a:endParaRPr lang="fa-IR" dirty="0">
              <a:cs typeface="B Nazanin" panose="00000400000000000000" pitchFamily="2" charset="-78"/>
            </a:endParaRPr>
          </a:p>
          <a:p>
            <a:pPr algn="r" rtl="1"/>
            <a:r>
              <a:rPr lang="fa-IR" b="1" dirty="0">
                <a:cs typeface="B Nazanin" panose="00000400000000000000" pitchFamily="2" charset="-78"/>
              </a:rPr>
              <a:t>- پیشنهادات</a:t>
            </a:r>
            <a:endParaRPr lang="fa-IR" dirty="0">
              <a:cs typeface="B Nazanin" panose="00000400000000000000" pitchFamily="2" charset="-78"/>
            </a:endParaRPr>
          </a:p>
          <a:p>
            <a:pPr algn="r" rtl="1"/>
            <a:r>
              <a:rPr lang="fa-IR" b="1" dirty="0">
                <a:cs typeface="B Nazanin" panose="00000400000000000000" pitchFamily="2" charset="-78"/>
              </a:rPr>
              <a:t>- منابع و مآخذ</a:t>
            </a:r>
            <a:endParaRPr lang="fa-IR" dirty="0">
              <a:cs typeface="B Nazanin" panose="00000400000000000000" pitchFamily="2" charset="-78"/>
            </a:endParaRPr>
          </a:p>
          <a:p>
            <a:pPr algn="r" rtl="1"/>
            <a:r>
              <a:rPr lang="fa-IR" b="1" dirty="0">
                <a:cs typeface="B Nazanin" panose="00000400000000000000" pitchFamily="2" charset="-78"/>
              </a:rPr>
              <a:t>- پیوست ها</a:t>
            </a:r>
            <a:endParaRPr lang="fa-IR"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40227387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cs typeface="B Titr" panose="00000700000000000000" pitchFamily="2" charset="-78"/>
              </a:rPr>
              <a:t>منابع و مآخذ:</a:t>
            </a:r>
            <a:r>
              <a:rPr lang="ar-SA" dirty="0">
                <a:cs typeface="B Titr" panose="00000700000000000000" pitchFamily="2" charset="-78"/>
              </a:rPr>
              <a:t/>
            </a:r>
            <a:br>
              <a:rPr lang="ar-SA"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a:xfrm>
            <a:off x="913774" y="1803042"/>
            <a:ext cx="10363826" cy="4404575"/>
          </a:xfrm>
        </p:spPr>
        <p:txBody>
          <a:bodyPr>
            <a:noAutofit/>
          </a:bodyPr>
          <a:lstStyle/>
          <a:p>
            <a:pPr algn="r" rtl="1"/>
            <a:r>
              <a:rPr lang="ar-SA" sz="1600" b="1" dirty="0" smtClean="0">
                <a:cs typeface="B Nazanin" panose="00000400000000000000" pitchFamily="2" charset="-78"/>
              </a:rPr>
              <a:t>1- </a:t>
            </a:r>
            <a:r>
              <a:rPr lang="ar-SA" sz="1600" b="1" dirty="0">
                <a:cs typeface="B Nazanin" panose="00000400000000000000" pitchFamily="2" charset="-78"/>
              </a:rPr>
              <a:t>ایرانی، یوسف  و بختیاری، ابوالفضل  1382 ، روش تحقیق عملی اقدام پژوهشی ،انتشارات  لوح زرین، تهران</a:t>
            </a:r>
            <a:endParaRPr lang="ar-SA" sz="1600" dirty="0">
              <a:cs typeface="B Nazanin" panose="00000400000000000000" pitchFamily="2" charset="-78"/>
            </a:endParaRPr>
          </a:p>
          <a:p>
            <a:pPr algn="r" rtl="1"/>
            <a:r>
              <a:rPr lang="ar-SA" sz="1600" b="1" dirty="0">
                <a:cs typeface="B Nazanin" panose="00000400000000000000" pitchFamily="2" charset="-78"/>
              </a:rPr>
              <a:t>2- بازرگان،عباس1382 ، روش اقدام پژوهی ،از : ساکی ، رضا ، اقدام پژوهی : راهبردی برای بهبود آموزش و تدریس ، انتشارات پژوهشکده تعلیم و تربیت وزارت آموزش و پرورش ، تهران</a:t>
            </a:r>
            <a:endParaRPr lang="ar-SA" sz="1600" dirty="0">
              <a:cs typeface="B Nazanin" panose="00000400000000000000" pitchFamily="2" charset="-78"/>
            </a:endParaRPr>
          </a:p>
          <a:p>
            <a:pPr algn="r" rtl="1"/>
            <a:r>
              <a:rPr lang="ar-SA" sz="1600" b="1" dirty="0">
                <a:cs typeface="B Nazanin" panose="00000400000000000000" pitchFamily="2" charset="-78"/>
              </a:rPr>
              <a:t>3- رضایی، منیره 1382 ، چیستی و چرایی اقدام پژوهی ،از : ساکی ، رضا ، اقدام پژوهی : راهبردی برای بهبود آموزش و تدریس ،انتشارات پژوهشکده تعلیم و تربیت وزارت آموزش و پرورش ، تهران</a:t>
            </a:r>
            <a:endParaRPr lang="ar-SA" sz="1600" dirty="0">
              <a:cs typeface="B Nazanin" panose="00000400000000000000" pitchFamily="2" charset="-78"/>
            </a:endParaRPr>
          </a:p>
          <a:p>
            <a:pPr algn="r" rtl="1"/>
            <a:r>
              <a:rPr lang="ar-SA" sz="1600" b="1" dirty="0">
                <a:cs typeface="B Nazanin" panose="00000400000000000000" pitchFamily="2" charset="-78"/>
              </a:rPr>
              <a:t>4- ساکی ، رضا 1382، پژوهش و حرفه معلمی ، از : ساکی ، رضا ، اقدام پژوهی : راهبردی برای بهبود آموزش و تدریس ،انتشارات پژوهشکده تعلیم و تربیت وزارت آموزش و پرورش ، تهران</a:t>
            </a:r>
            <a:endParaRPr lang="ar-SA" sz="1600" dirty="0">
              <a:cs typeface="B Nazanin" panose="00000400000000000000" pitchFamily="2" charset="-78"/>
            </a:endParaRPr>
          </a:p>
          <a:p>
            <a:pPr algn="r" rtl="1"/>
            <a:r>
              <a:rPr lang="ar-SA" sz="1600" b="1" dirty="0">
                <a:cs typeface="B Nazanin" panose="00000400000000000000" pitchFamily="2" charset="-78"/>
              </a:rPr>
              <a:t> 5- سرمد و همکاران 1379، روش تحقیق در علوم رفتاری ،انتشارات آگاه .تهران</a:t>
            </a:r>
            <a:endParaRPr lang="ar-SA" sz="1600" dirty="0">
              <a:cs typeface="B Nazanin" panose="00000400000000000000" pitchFamily="2" charset="-78"/>
            </a:endParaRPr>
          </a:p>
          <a:p>
            <a:pPr algn="r" rtl="1"/>
            <a:r>
              <a:rPr lang="ar-SA" sz="1600" b="1" dirty="0">
                <a:cs typeface="B Nazanin" panose="00000400000000000000" pitchFamily="2" charset="-78"/>
              </a:rPr>
              <a:t>6- مک نیف و همکاران 1382  اقدام پژوهی ،طراحی ، اجرا ، ارزشیابی . ترجمه محمدرضاآهنچیان ،  چاپ اول ، انتشارات رشد، تهران</a:t>
            </a:r>
            <a:endParaRPr lang="ar-SA" sz="1600" dirty="0">
              <a:cs typeface="B Nazanin" panose="00000400000000000000" pitchFamily="2" charset="-78"/>
            </a:endParaRPr>
          </a:p>
          <a:p>
            <a:pPr algn="r" rtl="1"/>
            <a:r>
              <a:rPr lang="ar-SA" sz="1600" b="1" dirty="0">
                <a:cs typeface="B Nazanin" panose="00000400000000000000" pitchFamily="2" charset="-78"/>
              </a:rPr>
              <a:t>7- میرزا رضایی، زهرا1382 برخی مدل های اقدام پژوهی ،، از : ساکی ، رضا ، اقدام پژوهی : راهبردی برای بهبود آموزش و تدریس ، انتشارات پژوهشکده تعلیم و تربیت وزارت آموزش و پرورش ، تهران</a:t>
            </a:r>
            <a:endParaRPr lang="ar-SA" sz="1600" dirty="0">
              <a:cs typeface="B Nazanin" panose="00000400000000000000" pitchFamily="2" charset="-78"/>
            </a:endParaRPr>
          </a:p>
          <a:p>
            <a:pPr algn="r"/>
            <a:endParaRPr lang="en-US" sz="1600" dirty="0">
              <a:cs typeface="B Nazanin" panose="00000400000000000000" pitchFamily="2" charset="-78"/>
            </a:endParaRPr>
          </a:p>
        </p:txBody>
      </p:sp>
    </p:spTree>
    <p:extLst>
      <p:ext uri="{BB962C8B-B14F-4D97-AF65-F5344CB8AC3E}">
        <p14:creationId xmlns:p14="http://schemas.microsoft.com/office/powerpoint/2010/main" val="24379056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0" indent="0" algn="ctr">
              <a:buNone/>
            </a:pPr>
            <a:r>
              <a:rPr lang="fa-IR" sz="2800" dirty="0" smtClean="0">
                <a:cs typeface="B Titr" panose="00000700000000000000" pitchFamily="2" charset="-78"/>
              </a:rPr>
              <a:t>از توجه شما عزیزان سپاسگزارم.</a:t>
            </a:r>
          </a:p>
          <a:p>
            <a:pPr marL="0" indent="0" algn="ctr">
              <a:buNone/>
            </a:pPr>
            <a:r>
              <a:rPr lang="fa-IR" sz="2800" dirty="0" smtClean="0">
                <a:cs typeface="B Titr" panose="00000700000000000000" pitchFamily="2" charset="-78"/>
              </a:rPr>
              <a:t>موفقیت روزافزون شما همکاران عزیز را از </a:t>
            </a:r>
            <a:r>
              <a:rPr lang="fa-IR" sz="2800" smtClean="0">
                <a:cs typeface="B Titr" panose="00000700000000000000" pitchFamily="2" charset="-78"/>
              </a:rPr>
              <a:t>خداوند منّان </a:t>
            </a:r>
            <a:r>
              <a:rPr lang="fa-IR" sz="2800" dirty="0" smtClean="0">
                <a:cs typeface="B Titr" panose="00000700000000000000" pitchFamily="2" charset="-78"/>
              </a:rPr>
              <a:t>مسئلت دارم.</a:t>
            </a:r>
            <a:endParaRPr lang="en-US" sz="2800" dirty="0">
              <a:cs typeface="B Titr" panose="00000700000000000000" pitchFamily="2" charset="-78"/>
            </a:endParaRPr>
          </a:p>
        </p:txBody>
      </p:sp>
    </p:spTree>
    <p:extLst>
      <p:ext uri="{BB962C8B-B14F-4D97-AF65-F5344CB8AC3E}">
        <p14:creationId xmlns:p14="http://schemas.microsoft.com/office/powerpoint/2010/main" val="4122424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107252"/>
          </a:xfrm>
        </p:spPr>
        <p:txBody>
          <a:bodyPr/>
          <a:lstStyle/>
          <a:p>
            <a:pPr rtl="1"/>
            <a:r>
              <a:rPr lang="fa-IR" b="1" dirty="0" smtClean="0">
                <a:cs typeface="B Titr" panose="00000700000000000000" pitchFamily="2" charset="-78"/>
              </a:rPr>
              <a:t>ل</a:t>
            </a:r>
            <a:r>
              <a:rPr lang="ar-SA" b="1" dirty="0" smtClean="0">
                <a:cs typeface="B Titr" panose="00000700000000000000" pitchFamily="2" charset="-78"/>
              </a:rPr>
              <a:t>زوم </a:t>
            </a:r>
            <a:r>
              <a:rPr lang="ar-SA" b="1" dirty="0">
                <a:cs typeface="B Titr" panose="00000700000000000000" pitchFamily="2" charset="-78"/>
              </a:rPr>
              <a:t>آشنایی معلمان با اقدام </a:t>
            </a:r>
            <a:r>
              <a:rPr lang="ar-SA" b="1" dirty="0" smtClean="0">
                <a:cs typeface="B Titr" panose="00000700000000000000" pitchFamily="2" charset="-78"/>
              </a:rPr>
              <a:t>پژوهی</a:t>
            </a:r>
            <a:endParaRPr lang="ar-SA" dirty="0">
              <a:cs typeface="B Titr" panose="00000700000000000000" pitchFamily="2" charset="-78"/>
            </a:endParaRPr>
          </a:p>
        </p:txBody>
      </p:sp>
      <p:sp>
        <p:nvSpPr>
          <p:cNvPr id="3" name="Content Placeholder 2"/>
          <p:cNvSpPr>
            <a:spLocks noGrp="1"/>
          </p:cNvSpPr>
          <p:nvPr>
            <p:ph sz="quarter" idx="13"/>
          </p:nvPr>
        </p:nvSpPr>
        <p:spPr>
          <a:xfrm>
            <a:off x="913774" y="1996226"/>
            <a:ext cx="10363826" cy="4108360"/>
          </a:xfrm>
        </p:spPr>
        <p:txBody>
          <a:bodyPr>
            <a:normAutofit fontScale="92500" lnSpcReduction="10000"/>
          </a:bodyPr>
          <a:lstStyle/>
          <a:p>
            <a:pPr algn="r" rtl="1"/>
            <a:r>
              <a:rPr lang="ar-SA" dirty="0" smtClean="0">
                <a:cs typeface="B Nazanin" panose="00000400000000000000" pitchFamily="2" charset="-78"/>
              </a:rPr>
              <a:t>-</a:t>
            </a:r>
            <a:r>
              <a:rPr lang="ar-SA" dirty="0">
                <a:cs typeface="B Nazanin" panose="00000400000000000000" pitchFamily="2" charset="-78"/>
              </a:rPr>
              <a:t> یافته ها و نتایج پژوهش را در نهایت معلم به کارخواهد برد.</a:t>
            </a:r>
          </a:p>
          <a:p>
            <a:pPr algn="r" rtl="1"/>
            <a:r>
              <a:rPr lang="ar-SA" dirty="0">
                <a:cs typeface="B Nazanin" panose="00000400000000000000" pitchFamily="2" charset="-78"/>
              </a:rPr>
              <a:t>- معلم بیش از دیگران در معرض پرسش قرار می گیرد.</a:t>
            </a:r>
          </a:p>
          <a:p>
            <a:pPr algn="r" rtl="1"/>
            <a:r>
              <a:rPr lang="ar-SA" dirty="0">
                <a:cs typeface="B Nazanin" panose="00000400000000000000" pitchFamily="2" charset="-78"/>
              </a:rPr>
              <a:t>- معلم ضمن پژوهش، رشد کرده و بالنده می گردد ، چاره یاب می شود</a:t>
            </a:r>
            <a:r>
              <a:rPr lang="ar-SA" dirty="0" smtClean="0">
                <a:cs typeface="B Nazanin" panose="00000400000000000000" pitchFamily="2" charset="-78"/>
              </a:rPr>
              <a:t>.</a:t>
            </a:r>
            <a:r>
              <a:rPr lang="fa-IR" dirty="0" smtClean="0">
                <a:cs typeface="B Nazanin" panose="00000400000000000000" pitchFamily="2" charset="-78"/>
              </a:rPr>
              <a:t> (متخصص)</a:t>
            </a:r>
            <a:endParaRPr lang="ar-SA" dirty="0">
              <a:cs typeface="B Nazanin" panose="00000400000000000000" pitchFamily="2" charset="-78"/>
            </a:endParaRPr>
          </a:p>
          <a:p>
            <a:pPr algn="r" rtl="1"/>
            <a:r>
              <a:rPr lang="ar-SA" dirty="0">
                <a:cs typeface="B Nazanin" panose="00000400000000000000" pitchFamily="2" charset="-78"/>
              </a:rPr>
              <a:t>- پژوهش رنگ و بوی محلی به خود می گیرد.</a:t>
            </a:r>
          </a:p>
          <a:p>
            <a:pPr algn="r" rtl="1"/>
            <a:r>
              <a:rPr lang="ar-SA" dirty="0" smtClean="0">
                <a:cs typeface="B Nazanin" panose="00000400000000000000" pitchFamily="2" charset="-78"/>
              </a:rPr>
              <a:t>-</a:t>
            </a:r>
            <a:r>
              <a:rPr lang="fa-IR" dirty="0" smtClean="0">
                <a:cs typeface="B Nazanin" panose="00000400000000000000" pitchFamily="2" charset="-78"/>
              </a:rPr>
              <a:t> </a:t>
            </a:r>
            <a:r>
              <a:rPr lang="ar-SA" dirty="0">
                <a:cs typeface="B Nazanin" panose="00000400000000000000" pitchFamily="2" charset="-78"/>
              </a:rPr>
              <a:t> نتایج بدست آمده از پژوهشهای معلمان کاملاً جنبه ی کاربردی پیدا می کند.</a:t>
            </a:r>
          </a:p>
          <a:p>
            <a:pPr algn="r" rtl="1"/>
            <a:r>
              <a:rPr lang="ar-SA" dirty="0">
                <a:cs typeface="B Nazanin" panose="00000400000000000000" pitchFamily="2" charset="-78"/>
              </a:rPr>
              <a:t>- اصلاح کاستی ها بوسیله معلم و در نتیجه سریعتر انجام می گیرد</a:t>
            </a:r>
            <a:r>
              <a:rPr lang="ar-SA" dirty="0" smtClean="0">
                <a:cs typeface="B Nazanin" panose="00000400000000000000" pitchFamily="2" charset="-78"/>
              </a:rPr>
              <a:t>.</a:t>
            </a:r>
            <a:r>
              <a:rPr lang="fa-IR" dirty="0" smtClean="0">
                <a:cs typeface="B Nazanin" panose="00000400000000000000" pitchFamily="2" charset="-78"/>
              </a:rPr>
              <a:t> (بدون واسطه)</a:t>
            </a:r>
            <a:endParaRPr lang="ar-SA" dirty="0">
              <a:cs typeface="B Nazanin" panose="00000400000000000000" pitchFamily="2" charset="-78"/>
            </a:endParaRPr>
          </a:p>
          <a:p>
            <a:pPr algn="r" rtl="1"/>
            <a:r>
              <a:rPr lang="ar-SA" dirty="0">
                <a:cs typeface="B Nazanin" panose="00000400000000000000" pitchFamily="2" charset="-78"/>
              </a:rPr>
              <a:t>- معلم اگر خود پژوهنده نباشد ممکن است نسبت به نتایج تحقیقات دیگران واکنش </a:t>
            </a:r>
            <a:r>
              <a:rPr lang="ar-SA" dirty="0" smtClean="0">
                <a:cs typeface="B Nazanin" panose="00000400000000000000" pitchFamily="2" charset="-78"/>
              </a:rPr>
              <a:t>نشان </a:t>
            </a:r>
            <a:r>
              <a:rPr lang="ar-SA" dirty="0">
                <a:cs typeface="B Nazanin" panose="00000400000000000000" pitchFamily="2" charset="-78"/>
              </a:rPr>
              <a:t>دهد.</a:t>
            </a:r>
          </a:p>
          <a:p>
            <a:pPr algn="r" rtl="1"/>
            <a:r>
              <a:rPr lang="ar-SA" dirty="0">
                <a:cs typeface="B Nazanin" panose="00000400000000000000" pitchFamily="2" charset="-78"/>
              </a:rPr>
              <a:t>- با درگیر شدن معلم </a:t>
            </a:r>
            <a:r>
              <a:rPr lang="ar-SA" dirty="0" smtClean="0">
                <a:cs typeface="B Nazanin" panose="00000400000000000000" pitchFamily="2" charset="-78"/>
              </a:rPr>
              <a:t>درعمل </a:t>
            </a:r>
            <a:r>
              <a:rPr lang="ar-SA" dirty="0">
                <a:cs typeface="B Nazanin" panose="00000400000000000000" pitchFamily="2" charset="-78"/>
              </a:rPr>
              <a:t>پژوهش، موضوع جدایی میان نظریه تئوری و عمل از میان می رود</a:t>
            </a:r>
            <a:r>
              <a:rPr lang="ar-SA" dirty="0" smtClean="0">
                <a:cs typeface="B Nazanin" panose="00000400000000000000" pitchFamily="2" charset="-78"/>
              </a:rPr>
              <a:t>.</a:t>
            </a:r>
            <a:r>
              <a:rPr lang="fa-IR" dirty="0" smtClean="0">
                <a:cs typeface="B Nazanin" panose="00000400000000000000" pitchFamily="2" charset="-78"/>
              </a:rPr>
              <a:t> (مشکل بین دانشگاه و مراکز اجرایی)</a:t>
            </a:r>
            <a:endParaRPr lang="ar-SA" dirty="0">
              <a:cs typeface="B Nazanin" panose="00000400000000000000" pitchFamily="2" charset="-78"/>
            </a:endParaRPr>
          </a:p>
          <a:p>
            <a:pPr algn="r" rtl="1"/>
            <a:r>
              <a:rPr lang="ar-SA" dirty="0">
                <a:cs typeface="B Nazanin" panose="00000400000000000000" pitchFamily="2" charset="-78"/>
              </a:rPr>
              <a:t>- معلمان مناسب ترین افراد در تشخیص مسائل و نیازهای دانش آموزان هستند</a:t>
            </a:r>
            <a:r>
              <a:rPr lang="ar-SA" dirty="0" smtClean="0">
                <a:cs typeface="B Nazanin" panose="00000400000000000000" pitchFamily="2" charset="-78"/>
              </a:rPr>
              <a:t>.</a:t>
            </a:r>
            <a:r>
              <a:rPr lang="fa-IR" dirty="0" smtClean="0">
                <a:cs typeface="B Nazanin" panose="00000400000000000000" pitchFamily="2" charset="-78"/>
              </a:rPr>
              <a:t> (مخصوصاً معلم ابتدایی بیشترین شناسایی را دارد.)</a:t>
            </a:r>
            <a:endParaRPr lang="ar-SA"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161252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anose="00000700000000000000" pitchFamily="2" charset="-78"/>
              </a:rPr>
              <a:t>زمینه‌‌های اقدام پژوهی </a:t>
            </a:r>
            <a:r>
              <a:rPr lang="fa-IR" b="1" dirty="0" smtClean="0">
                <a:cs typeface="B Titr" panose="00000700000000000000" pitchFamily="2" charset="-78"/>
              </a:rPr>
              <a:t/>
            </a:r>
            <a:br>
              <a:rPr lang="fa-IR" b="1" dirty="0" smtClean="0">
                <a:cs typeface="B Titr" panose="00000700000000000000" pitchFamily="2" charset="-78"/>
              </a:rPr>
            </a:br>
            <a:r>
              <a:rPr lang="fa-IR" sz="2000" dirty="0" smtClean="0">
                <a:cs typeface="B Titr" panose="00000700000000000000" pitchFamily="2" charset="-78"/>
              </a:rPr>
              <a:t>( </a:t>
            </a:r>
            <a:r>
              <a:rPr lang="fa-IR" sz="2000" dirty="0">
                <a:cs typeface="B Titr" panose="00000700000000000000" pitchFamily="2" charset="-78"/>
              </a:rPr>
              <a:t>برگرفته از بخشنامه دوازدهمین فراخوان برنامه معلم پژوهنده )</a:t>
            </a:r>
            <a:r>
              <a:rPr lang="fa-IR" dirty="0">
                <a:cs typeface="B Titr" panose="00000700000000000000" pitchFamily="2" charset="-78"/>
              </a:rPr>
              <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smtClean="0">
                <a:cs typeface="B Nazanin" panose="00000400000000000000" pitchFamily="2" charset="-78"/>
              </a:rPr>
              <a:t>هدف </a:t>
            </a:r>
            <a:r>
              <a:rPr lang="fa-IR" sz="2400" dirty="0">
                <a:cs typeface="B Nazanin" panose="00000400000000000000" pitchFamily="2" charset="-78"/>
              </a:rPr>
              <a:t>اساسی اقدام پژوهی (برنامه ‌معلم پژوهنده) بررسی، شناسایی، تبیین و حل مسأله و مشکل محیط کار و فعالیت‌ است (کلاس درس، مدرسه، ادارات و سازمان‌های آموزش و پرورش) و از نتایج اقدام ‌پژوهی برای حل مسائل خاص در موقعیت‌های معین استفاده می‌شود</a:t>
            </a:r>
            <a:r>
              <a:rPr lang="fa-IR" sz="2400" dirty="0" smtClean="0">
                <a:cs typeface="B Nazanin" panose="00000400000000000000" pitchFamily="2" charset="-78"/>
              </a:rPr>
              <a:t>.</a:t>
            </a:r>
          </a:p>
          <a:p>
            <a:pPr algn="r" rtl="1"/>
            <a:r>
              <a:rPr lang="fa-IR" sz="2400" dirty="0" smtClean="0">
                <a:cs typeface="B Nazanin" panose="00000400000000000000" pitchFamily="2" charset="-78"/>
              </a:rPr>
              <a:t> </a:t>
            </a:r>
            <a:r>
              <a:rPr lang="fa-IR" sz="2400" dirty="0">
                <a:cs typeface="B Nazanin" panose="00000400000000000000" pitchFamily="2" charset="-78"/>
              </a:rPr>
              <a:t>در اقدام پژوهی، معلم پژوهنده، پژوهش خود را شخصاً به مرحله اجرا در می‌آورد و از نتایج آن در بهبود شرایط کاری خود بهره می‌برد. معلمان و فرهنگیان علاقه‌مند می‌توانند با بهره‌گیری از این روش به پژوهش بپردازند. </a:t>
            </a:r>
            <a:endParaRPr lang="en-US" sz="2400" dirty="0">
              <a:cs typeface="B Nazanin" panose="00000400000000000000" pitchFamily="2" charset="-78"/>
            </a:endParaRPr>
          </a:p>
        </p:txBody>
      </p:sp>
    </p:spTree>
    <p:extLst>
      <p:ext uri="{BB962C8B-B14F-4D97-AF65-F5344CB8AC3E}">
        <p14:creationId xmlns:p14="http://schemas.microsoft.com/office/powerpoint/2010/main" val="36773288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cs typeface="B Titr" panose="00000700000000000000" pitchFamily="2" charset="-78"/>
              </a:rPr>
              <a:t>مثال هایی از زمینه‌های </a:t>
            </a:r>
            <a:r>
              <a:rPr lang="fa-IR" sz="2800" dirty="0">
                <a:cs typeface="B Titr" panose="00000700000000000000" pitchFamily="2" charset="-78"/>
              </a:rPr>
              <a:t>اقدام </a:t>
            </a:r>
            <a:r>
              <a:rPr lang="fa-IR" sz="2800" dirty="0" smtClean="0">
                <a:cs typeface="B Titr" panose="00000700000000000000" pitchFamily="2" charset="-78"/>
              </a:rPr>
              <a:t>پژوهی در برنامه دوازدهم</a:t>
            </a:r>
            <a:r>
              <a:rPr lang="fa-IR" sz="2800" dirty="0">
                <a:cs typeface="B Titr" panose="00000700000000000000" pitchFamily="2" charset="-78"/>
              </a:rPr>
              <a:t/>
            </a:r>
            <a:br>
              <a:rPr lang="fa-IR" sz="2800" dirty="0">
                <a:cs typeface="B Titr" panose="00000700000000000000" pitchFamily="2" charset="-78"/>
              </a:rPr>
            </a:br>
            <a:endParaRPr lang="en-US" sz="2800" dirty="0">
              <a:cs typeface="B Titr" panose="00000700000000000000" pitchFamily="2" charset="-78"/>
            </a:endParaRPr>
          </a:p>
        </p:txBody>
      </p:sp>
      <p:sp>
        <p:nvSpPr>
          <p:cNvPr id="3" name="Content Placeholder 2"/>
          <p:cNvSpPr>
            <a:spLocks noGrp="1"/>
          </p:cNvSpPr>
          <p:nvPr>
            <p:ph sz="quarter" idx="13"/>
          </p:nvPr>
        </p:nvSpPr>
        <p:spPr>
          <a:xfrm>
            <a:off x="913774" y="1931832"/>
            <a:ext cx="10363826" cy="4275786"/>
          </a:xfrm>
        </p:spPr>
        <p:txBody>
          <a:bodyPr>
            <a:noAutofit/>
          </a:bodyPr>
          <a:lstStyle/>
          <a:p>
            <a:pPr marL="0" indent="0" algn="r" rtl="1">
              <a:buNone/>
            </a:pPr>
            <a:r>
              <a:rPr lang="fa-IR" dirty="0">
                <a:cs typeface="B Nazanin" panose="00000400000000000000" pitchFamily="2" charset="-78"/>
              </a:rPr>
              <a:t>1- موضوعات مربوط به فرآیند یاددهی- یادگیری، پیشرفت تحصیلی دانش‌آموزان و مسائل تحصیلی </a:t>
            </a:r>
            <a:r>
              <a:rPr lang="fa-IR" dirty="0" smtClean="0">
                <a:cs typeface="B Nazanin" panose="00000400000000000000" pitchFamily="2" charset="-78"/>
              </a:rPr>
              <a:t>آنان،</a:t>
            </a:r>
            <a:endParaRPr lang="fa-IR" dirty="0">
              <a:cs typeface="B Nazanin" panose="00000400000000000000" pitchFamily="2" charset="-78"/>
            </a:endParaRPr>
          </a:p>
          <a:p>
            <a:pPr marL="0" indent="0" algn="r" rtl="1">
              <a:buNone/>
            </a:pPr>
            <a:r>
              <a:rPr lang="fa-IR" dirty="0">
                <a:cs typeface="B Nazanin" panose="00000400000000000000" pitchFamily="2" charset="-78"/>
              </a:rPr>
              <a:t>2 - روش‌های نو و ابتکاری در آموزش مفاهیم </a:t>
            </a:r>
            <a:r>
              <a:rPr lang="fa-IR" dirty="0" smtClean="0">
                <a:cs typeface="B Nazanin" panose="00000400000000000000" pitchFamily="2" charset="-78"/>
              </a:rPr>
              <a:t>دینی،</a:t>
            </a:r>
            <a:endParaRPr lang="fa-IR" dirty="0">
              <a:cs typeface="B Nazanin" panose="00000400000000000000" pitchFamily="2" charset="-78"/>
            </a:endParaRPr>
          </a:p>
          <a:p>
            <a:pPr marL="0" indent="0" algn="r" rtl="1">
              <a:buNone/>
            </a:pPr>
            <a:r>
              <a:rPr lang="fa-IR" dirty="0">
                <a:cs typeface="B Nazanin" panose="00000400000000000000" pitchFamily="2" charset="-78"/>
              </a:rPr>
              <a:t>3- روش‌های نو در آموزش ریاضی، علوم و سواد خواندن (بررسی مسائل و مشکلات دانش‌آموزان در این زمینه‌ها و ارائه راه‌ حل‌های نو و ابتکاری ، به ویژه‌ با توجه به نتایج مطالعه‌های بین المللی  </a:t>
            </a:r>
            <a:r>
              <a:rPr lang="fa-IR" dirty="0" smtClean="0">
                <a:cs typeface="B Nazanin" panose="00000400000000000000" pitchFamily="2" charset="-78"/>
              </a:rPr>
              <a:t>تیمز و </a:t>
            </a:r>
            <a:r>
              <a:rPr lang="fa-IR" dirty="0" smtClean="0">
                <a:cs typeface="B Nazanin" panose="00000400000000000000" pitchFamily="2" charset="-78"/>
              </a:rPr>
              <a:t>پرلز)</a:t>
            </a:r>
            <a:endParaRPr lang="en-US" dirty="0">
              <a:cs typeface="B Nazanin" panose="00000400000000000000" pitchFamily="2" charset="-78"/>
            </a:endParaRPr>
          </a:p>
          <a:p>
            <a:pPr marL="0" indent="0" algn="r" rtl="1">
              <a:buNone/>
            </a:pPr>
            <a:r>
              <a:rPr lang="fa-IR" dirty="0" smtClean="0">
                <a:cs typeface="B Nazanin" panose="00000400000000000000" pitchFamily="2" charset="-78"/>
              </a:rPr>
              <a:t>4- موضوعات </a:t>
            </a:r>
            <a:r>
              <a:rPr lang="fa-IR" dirty="0">
                <a:cs typeface="B Nazanin" panose="00000400000000000000" pitchFamily="2" charset="-78"/>
              </a:rPr>
              <a:t>مربوط به ارزشیابی از آموخته‌های دانش‌آموزان</a:t>
            </a:r>
          </a:p>
          <a:p>
            <a:pPr marL="0" indent="0" algn="r" rtl="1">
              <a:buNone/>
            </a:pPr>
            <a:r>
              <a:rPr lang="fa-IR" dirty="0">
                <a:cs typeface="B Nazanin" panose="00000400000000000000" pitchFamily="2" charset="-78"/>
              </a:rPr>
              <a:t>5- روش‌های نو و ابتکاری در استفاده از فناوری اطلاعات و تکنولوژی آموزشی در تدریس</a:t>
            </a:r>
          </a:p>
          <a:p>
            <a:pPr marL="0" indent="0" algn="r" rtl="1">
              <a:buNone/>
            </a:pPr>
            <a:r>
              <a:rPr lang="fa-IR" dirty="0">
                <a:cs typeface="B Nazanin" panose="00000400000000000000" pitchFamily="2" charset="-78"/>
              </a:rPr>
              <a:t>6- موضوعات مربوط به فرآیندهای کلاس </a:t>
            </a:r>
            <a:r>
              <a:rPr lang="fa-IR" dirty="0" smtClean="0">
                <a:cs typeface="B Nazanin" panose="00000400000000000000" pitchFamily="2" charset="-78"/>
              </a:rPr>
              <a:t>درس (</a:t>
            </a:r>
            <a:r>
              <a:rPr lang="fa-IR" dirty="0" smtClean="0">
                <a:cs typeface="B Nazanin" panose="00000400000000000000" pitchFamily="2" charset="-78"/>
              </a:rPr>
              <a:t>نحوه </a:t>
            </a:r>
            <a:r>
              <a:rPr lang="fa-IR" dirty="0">
                <a:cs typeface="B Nazanin" panose="00000400000000000000" pitchFamily="2" charset="-78"/>
              </a:rPr>
              <a:t>استفاده از همکاری سایر دانش‌آموزان، پویایی گروه)</a:t>
            </a:r>
          </a:p>
          <a:p>
            <a:pPr marL="0" indent="0" algn="r" rtl="1">
              <a:buNone/>
            </a:pPr>
            <a:r>
              <a:rPr lang="fa-IR" dirty="0">
                <a:cs typeface="B Nazanin" panose="00000400000000000000" pitchFamily="2" charset="-78"/>
              </a:rPr>
              <a:t>7- روش‌های نو و ابتکاری در آموزش مهارت‌هایی نظیر حل مسأله و استدلال به دانش‌آموزان و پرورش خلاقیت آنان</a:t>
            </a:r>
          </a:p>
        </p:txBody>
      </p:sp>
    </p:spTree>
    <p:extLst>
      <p:ext uri="{BB962C8B-B14F-4D97-AF65-F5344CB8AC3E}">
        <p14:creationId xmlns:p14="http://schemas.microsoft.com/office/powerpoint/2010/main" val="2653375451"/>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TM04033925[[fn=Droplet]]</Template>
  <TotalTime>1295</TotalTime>
  <Words>2901</Words>
  <Application>Microsoft Office PowerPoint</Application>
  <PresentationFormat>Widescreen</PresentationFormat>
  <Paragraphs>429</Paragraphs>
  <Slides>67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B Nasim</vt:lpstr>
      <vt:lpstr>B Nazanin</vt:lpstr>
      <vt:lpstr>B Titr</vt:lpstr>
      <vt:lpstr>Tw Cen MT</vt:lpstr>
      <vt:lpstr>Droplet</vt:lpstr>
      <vt:lpstr>نام و یاد خدا آرامبخش دلهاست.</vt:lpstr>
      <vt:lpstr>کارگاه آموزشی اقدام پژوهی</vt:lpstr>
      <vt:lpstr>انواع روش های تحقیق بر حسب نحوه گردآوری داده ها </vt:lpstr>
      <vt:lpstr>تعاریف اقدام پژوهی: </vt:lpstr>
      <vt:lpstr>چند تفاوت اقدام پژوهی با پژوهش های دانشگاهی</vt:lpstr>
      <vt:lpstr>هدف از اقدام پژوهی چیست؟ </vt:lpstr>
      <vt:lpstr>لزوم آشنایی معلمان با اقدام پژوهی</vt:lpstr>
      <vt:lpstr>زمینه‌‌های اقدام پژوهی  ( برگرفته از بخشنامه دوازدهمین فراخوان برنامه معلم پژوهنده ) </vt:lpstr>
      <vt:lpstr>مثال هایی از زمینه‌های اقدام پژوهی در برنامه دوازدهم </vt:lpstr>
      <vt:lpstr>مثال هایی از زمینه‌های اقدام پژوهی در برنامه دوازدهم  </vt:lpstr>
      <vt:lpstr>اقدام پژوهی یعنی:</vt:lpstr>
      <vt:lpstr>فهرست گام های اقدام پژوهی در یک نگاه</vt:lpstr>
      <vt:lpstr>مراحل اقدام پژوهی عبارتند از : </vt:lpstr>
      <vt:lpstr>فهرست گامهای اقدام پژوهی(بازرگان ،1382 ص163) 1- برنامه ریزی </vt:lpstr>
      <vt:lpstr>کارعملی </vt:lpstr>
      <vt:lpstr>چند پرسش راهنما : </vt:lpstr>
      <vt:lpstr>چند پرسش راهنما: </vt:lpstr>
      <vt:lpstr>فهرست گامهای اقدام  1- برنامه ریزی </vt:lpstr>
      <vt:lpstr>کارعملی </vt:lpstr>
      <vt:lpstr>پرسشهایی که می توان به صورت راهنما ارائه داد عبارتند از : </vt:lpstr>
      <vt:lpstr>پرسشهایی که می توان به صورت راهنما ارائه داد عبارتند از : </vt:lpstr>
      <vt:lpstr>فهرست گامهای اقدام پژوهی 1- برنامه ریزی </vt:lpstr>
      <vt:lpstr>کارعملی</vt:lpstr>
      <vt:lpstr>پرسشهای راهنما : </vt:lpstr>
      <vt:lpstr>پرسشهای راهنما : </vt:lpstr>
      <vt:lpstr>انتخاب راه حل موقت : </vt:lpstr>
      <vt:lpstr>انتخاب راه حل موقت : </vt:lpstr>
      <vt:lpstr>فهرست گامهای اقدام پژوهی 1- برنامه ریزی </vt:lpstr>
      <vt:lpstr>کار عملی </vt:lpstr>
      <vt:lpstr>فهرست گامهای اقدام پژوهی 1- برنامه ریزی </vt:lpstr>
      <vt:lpstr>کار عملی </vt:lpstr>
      <vt:lpstr>فهرست گامهای اقدام پژوهی 1- برنامه ریزی </vt:lpstr>
      <vt:lpstr>کار عملی </vt:lpstr>
      <vt:lpstr>فهرست گامهای اقدام پژوهی 1- برنامه ریزی </vt:lpstr>
      <vt:lpstr>کار عملی </vt:lpstr>
      <vt:lpstr>فهرست گامهای اقدام پژوهی 1- برنامه ریزی </vt:lpstr>
      <vt:lpstr>کار عملی </vt:lpstr>
      <vt:lpstr>فهرست گامهای اقدام پژوهی 1- برنامه ریزی </vt:lpstr>
      <vt:lpstr>کار عملی </vt:lpstr>
      <vt:lpstr>فهرست گامهای اقدام پژوهی 1- برنامه ریزی </vt:lpstr>
      <vt:lpstr>کارعملی </vt:lpstr>
      <vt:lpstr>فهرست گامهای اقدام پژوهی 1- برنامه ریزی </vt:lpstr>
      <vt:lpstr>کارعملی </vt:lpstr>
      <vt:lpstr>2 ) مرحله به اجرا کردن درآوردن اقدام: </vt:lpstr>
      <vt:lpstr>فهرست گامهای اقدام پژوهی 2- اقدام </vt:lpstr>
      <vt:lpstr>کارعملی </vt:lpstr>
      <vt:lpstr>چند پرسش راهنما جهت اجرای طرح جدید و نظارت : </vt:lpstr>
      <vt:lpstr>3) مرحله مشاهده: </vt:lpstr>
      <vt:lpstr>فهرست گامهای اقدام پژوهی 3- مشاهده </vt:lpstr>
      <vt:lpstr>کارعملی </vt:lpstr>
      <vt:lpstr>چند پرسش راهنما: </vt:lpstr>
      <vt:lpstr>4) مرحله بازتاب:</vt:lpstr>
      <vt:lpstr>فهرست گامهای اقدام پژوهی 4- بازتاب </vt:lpstr>
      <vt:lpstr>کارعملی </vt:lpstr>
      <vt:lpstr>سوالهای ناظر بر کیفیت و روایی اقدام پژوهی </vt:lpstr>
      <vt:lpstr>انواع مرسوم اعتبار بخشی به کار اقدام پژوهی </vt:lpstr>
      <vt:lpstr>انواع مرسوم اعتبار بخشی به کار اقدام پژوهی </vt:lpstr>
      <vt:lpstr>فهرست گامهای اقدام پژوهی 4- بازتاب </vt:lpstr>
      <vt:lpstr>فهرست گامهای اقدام پژوهی 4- بازتاب </vt:lpstr>
      <vt:lpstr>کارعملی </vt:lpstr>
      <vt:lpstr>فهرست گامهای اقدام پژوهی 4- بازتاب </vt:lpstr>
      <vt:lpstr>فهرست گامهای اقدام پژوهی 4- بازتاب </vt:lpstr>
      <vt:lpstr>کارعملی </vt:lpstr>
      <vt:lpstr>الگوی گزارش اقدام پژوهی : </vt:lpstr>
      <vt:lpstr>الگوی گزارش اقدام پژوهی : </vt:lpstr>
      <vt:lpstr>منابع و مآخذ: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afsar</dc:creator>
  <cp:lastModifiedBy>afsar</cp:lastModifiedBy>
  <cp:revision>39</cp:revision>
  <dcterms:created xsi:type="dcterms:W3CDTF">2015-05-15T06:25:01Z</dcterms:created>
  <dcterms:modified xsi:type="dcterms:W3CDTF">2015-05-17T11:29:44Z</dcterms:modified>
</cp:coreProperties>
</file>